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43"/>
  </p:notesMasterIdLst>
  <p:handoutMasterIdLst>
    <p:handoutMasterId r:id="rId44"/>
  </p:handoutMasterIdLst>
  <p:sldIdLst>
    <p:sldId id="256" r:id="rId3"/>
    <p:sldId id="329" r:id="rId4"/>
    <p:sldId id="374" r:id="rId5"/>
    <p:sldId id="375" r:id="rId6"/>
    <p:sldId id="302" r:id="rId7"/>
    <p:sldId id="372" r:id="rId8"/>
    <p:sldId id="373" r:id="rId9"/>
    <p:sldId id="412" r:id="rId10"/>
    <p:sldId id="376" r:id="rId11"/>
    <p:sldId id="322" r:id="rId12"/>
    <p:sldId id="411" r:id="rId13"/>
    <p:sldId id="405" r:id="rId14"/>
    <p:sldId id="406" r:id="rId15"/>
    <p:sldId id="407" r:id="rId16"/>
    <p:sldId id="379" r:id="rId17"/>
    <p:sldId id="403" r:id="rId18"/>
    <p:sldId id="380" r:id="rId19"/>
    <p:sldId id="381" r:id="rId20"/>
    <p:sldId id="383" r:id="rId21"/>
    <p:sldId id="382" r:id="rId22"/>
    <p:sldId id="385" r:id="rId23"/>
    <p:sldId id="384" r:id="rId24"/>
    <p:sldId id="386" r:id="rId25"/>
    <p:sldId id="387" r:id="rId26"/>
    <p:sldId id="388" r:id="rId27"/>
    <p:sldId id="389" r:id="rId28"/>
    <p:sldId id="409" r:id="rId29"/>
    <p:sldId id="410" r:id="rId30"/>
    <p:sldId id="408" r:id="rId31"/>
    <p:sldId id="392" r:id="rId32"/>
    <p:sldId id="390" r:id="rId33"/>
    <p:sldId id="391" r:id="rId34"/>
    <p:sldId id="393" r:id="rId35"/>
    <p:sldId id="394" r:id="rId36"/>
    <p:sldId id="397" r:id="rId37"/>
    <p:sldId id="398" r:id="rId38"/>
    <p:sldId id="396" r:id="rId39"/>
    <p:sldId id="395" r:id="rId40"/>
    <p:sldId id="366" r:id="rId41"/>
    <p:sldId id="402" r:id="rId42"/>
  </p:sldIdLst>
  <p:sldSz cx="9144000" cy="5143500" type="screen16x9"/>
  <p:notesSz cx="6858000" cy="9144000"/>
  <p:custDataLst>
    <p:tags r:id="rId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FF0000"/>
    <a:srgbClr val="A52A00"/>
    <a:srgbClr val="0070C0"/>
    <a:srgbClr val="0066CC"/>
    <a:srgbClr val="9D194D"/>
    <a:srgbClr val="FFFFFF"/>
    <a:srgbClr val="0000FF"/>
    <a:srgbClr val="3333FF"/>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96" autoAdjust="0"/>
    <p:restoredTop sz="86408" autoAdjust="0"/>
  </p:normalViewPr>
  <p:slideViewPr>
    <p:cSldViewPr snapToGrid="0" showGuides="1">
      <p:cViewPr varScale="1">
        <p:scale>
          <a:sx n="130" d="100"/>
          <a:sy n="130" d="100"/>
        </p:scale>
        <p:origin x="1152" y="108"/>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2021/11/28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2021/11/28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22874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extLst>
      <p:ext uri="{BB962C8B-B14F-4D97-AF65-F5344CB8AC3E}">
        <p14:creationId xmlns:p14="http://schemas.microsoft.com/office/powerpoint/2010/main" val="2070827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在本文中采用的是经典的</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主题模型，它将每位用户看作是一篇文档，每篇文档有着自己</a:t>
            </a:r>
            <a:r>
              <a:rPr lang="zh-CN" altLang="en-US" sz="1200" kern="1200" dirty="0">
                <a:solidFill>
                  <a:schemeClr val="tx1"/>
                </a:solidFill>
                <a:effectLst/>
                <a:latin typeface="+mn-lt"/>
                <a:ea typeface="+mn-ea"/>
                <a:cs typeface="+mn-cs"/>
              </a:rPr>
              <a:t>特定</a:t>
            </a:r>
            <a:r>
              <a:rPr lang="zh-CN" altLang="zh-CN" sz="1200" kern="1200" dirty="0">
                <a:solidFill>
                  <a:schemeClr val="tx1"/>
                </a:solidFill>
                <a:effectLst/>
                <a:latin typeface="+mn-lt"/>
                <a:ea typeface="+mn-ea"/>
                <a:cs typeface="+mn-cs"/>
              </a:rPr>
              <a:t>的主题占比</a:t>
            </a:r>
            <a:r>
              <a:rPr lang="zh-CN" altLang="en-US" sz="1200" kern="1200" dirty="0">
                <a:solidFill>
                  <a:schemeClr val="tx1"/>
                </a:solidFill>
                <a:effectLst/>
                <a:latin typeface="+mn-lt"/>
                <a:ea typeface="+mn-ea"/>
                <a:cs typeface="+mn-cs"/>
              </a:rPr>
              <a:t>（换页键）</a:t>
            </a:r>
            <a:r>
              <a:rPr lang="zh-CN" altLang="zh-CN" sz="1200" kern="1200" dirty="0">
                <a:solidFill>
                  <a:schemeClr val="tx1"/>
                </a:solidFill>
                <a:effectLst/>
                <a:latin typeface="+mn-lt"/>
                <a:ea typeface="+mn-ea"/>
                <a:cs typeface="+mn-cs"/>
              </a:rPr>
              <a:t>，而对于每个主题来说，不同的词语出现的概率也</a:t>
            </a:r>
            <a:r>
              <a:rPr lang="zh-CN" altLang="en-US" sz="1200" kern="1200" dirty="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一样。因此可以看作</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这样的带权重的</a:t>
            </a:r>
            <a:r>
              <a:rPr lang="zh-CN" altLang="en-US" sz="1200" kern="1200" dirty="0">
                <a:solidFill>
                  <a:schemeClr val="tx1"/>
                </a:solidFill>
                <a:effectLst/>
                <a:latin typeface="+mn-lt"/>
                <a:ea typeface="+mn-ea"/>
                <a:cs typeface="+mn-cs"/>
              </a:rPr>
              <a:t>从用户到主题再到词语的</a:t>
            </a:r>
            <a:r>
              <a:rPr lang="zh-CN" altLang="zh-CN" sz="1200" kern="1200" dirty="0">
                <a:solidFill>
                  <a:schemeClr val="tx1"/>
                </a:solidFill>
                <a:effectLst/>
                <a:latin typeface="+mn-lt"/>
                <a:ea typeface="+mn-ea"/>
                <a:cs typeface="+mn-cs"/>
              </a:rPr>
              <a:t>网络结构。</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extLst>
      <p:ext uri="{BB962C8B-B14F-4D97-AF65-F5344CB8AC3E}">
        <p14:creationId xmlns:p14="http://schemas.microsoft.com/office/powerpoint/2010/main" val="1144458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extLst>
      <p:ext uri="{BB962C8B-B14F-4D97-AF65-F5344CB8AC3E}">
        <p14:creationId xmlns:p14="http://schemas.microsoft.com/office/powerpoint/2010/main" val="2093278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extLst>
      <p:ext uri="{BB962C8B-B14F-4D97-AF65-F5344CB8AC3E}">
        <p14:creationId xmlns:p14="http://schemas.microsoft.com/office/powerpoint/2010/main" val="2462749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extLst>
      <p:ext uri="{BB962C8B-B14F-4D97-AF65-F5344CB8AC3E}">
        <p14:creationId xmlns:p14="http://schemas.microsoft.com/office/powerpoint/2010/main" val="189586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在本文中采用的是经典的</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主题模型，它将每位用户看作是一篇文档，每篇文档有着自己</a:t>
            </a:r>
            <a:r>
              <a:rPr lang="zh-CN" altLang="en-US" sz="1200" kern="1200" dirty="0">
                <a:solidFill>
                  <a:schemeClr val="tx1"/>
                </a:solidFill>
                <a:effectLst/>
                <a:latin typeface="+mn-lt"/>
                <a:ea typeface="+mn-ea"/>
                <a:cs typeface="+mn-cs"/>
              </a:rPr>
              <a:t>特定</a:t>
            </a:r>
            <a:r>
              <a:rPr lang="zh-CN" altLang="zh-CN" sz="1200" kern="1200" dirty="0">
                <a:solidFill>
                  <a:schemeClr val="tx1"/>
                </a:solidFill>
                <a:effectLst/>
                <a:latin typeface="+mn-lt"/>
                <a:ea typeface="+mn-ea"/>
                <a:cs typeface="+mn-cs"/>
              </a:rPr>
              <a:t>的主题占比</a:t>
            </a:r>
            <a:r>
              <a:rPr lang="zh-CN" altLang="en-US" sz="1200" kern="1200" dirty="0">
                <a:solidFill>
                  <a:schemeClr val="tx1"/>
                </a:solidFill>
                <a:effectLst/>
                <a:latin typeface="+mn-lt"/>
                <a:ea typeface="+mn-ea"/>
                <a:cs typeface="+mn-cs"/>
              </a:rPr>
              <a:t>（换页键）</a:t>
            </a:r>
            <a:r>
              <a:rPr lang="zh-CN" altLang="zh-CN" sz="1200" kern="1200" dirty="0">
                <a:solidFill>
                  <a:schemeClr val="tx1"/>
                </a:solidFill>
                <a:effectLst/>
                <a:latin typeface="+mn-lt"/>
                <a:ea typeface="+mn-ea"/>
                <a:cs typeface="+mn-cs"/>
              </a:rPr>
              <a:t>，而对于每个主题来说，不同的词语出现的概率也</a:t>
            </a:r>
            <a:r>
              <a:rPr lang="zh-CN" altLang="en-US" sz="1200" kern="1200" dirty="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一样。因此可以看作</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这样的带权重的</a:t>
            </a:r>
            <a:r>
              <a:rPr lang="zh-CN" altLang="en-US" sz="1200" kern="1200" dirty="0">
                <a:solidFill>
                  <a:schemeClr val="tx1"/>
                </a:solidFill>
                <a:effectLst/>
                <a:latin typeface="+mn-lt"/>
                <a:ea typeface="+mn-ea"/>
                <a:cs typeface="+mn-cs"/>
              </a:rPr>
              <a:t>从用户到主题再到词语的</a:t>
            </a:r>
            <a:r>
              <a:rPr lang="zh-CN" altLang="zh-CN" sz="1200" kern="1200" dirty="0">
                <a:solidFill>
                  <a:schemeClr val="tx1"/>
                </a:solidFill>
                <a:effectLst/>
                <a:latin typeface="+mn-lt"/>
                <a:ea typeface="+mn-ea"/>
                <a:cs typeface="+mn-cs"/>
              </a:rPr>
              <a:t>网络结构。</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extLst>
      <p:ext uri="{BB962C8B-B14F-4D97-AF65-F5344CB8AC3E}">
        <p14:creationId xmlns:p14="http://schemas.microsoft.com/office/powerpoint/2010/main" val="178640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16</a:t>
            </a:fld>
            <a:endParaRPr lang="zh-CN" altLang="en-US"/>
          </a:p>
        </p:txBody>
      </p:sp>
    </p:spTree>
    <p:extLst>
      <p:ext uri="{BB962C8B-B14F-4D97-AF65-F5344CB8AC3E}">
        <p14:creationId xmlns:p14="http://schemas.microsoft.com/office/powerpoint/2010/main" val="773584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17</a:t>
            </a:fld>
            <a:endParaRPr lang="zh-CN" altLang="en-US"/>
          </a:p>
        </p:txBody>
      </p:sp>
    </p:spTree>
    <p:extLst>
      <p:ext uri="{BB962C8B-B14F-4D97-AF65-F5344CB8AC3E}">
        <p14:creationId xmlns:p14="http://schemas.microsoft.com/office/powerpoint/2010/main" val="1870314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挖掘出群组用户的意见之后，我们使用观点演化的概念对群组用户的意见形成过程进行建模。</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18</a:t>
            </a:fld>
            <a:endParaRPr lang="zh-CN" altLang="en-US"/>
          </a:p>
        </p:txBody>
      </p:sp>
    </p:spTree>
    <p:extLst>
      <p:ext uri="{BB962C8B-B14F-4D97-AF65-F5344CB8AC3E}">
        <p14:creationId xmlns:p14="http://schemas.microsoft.com/office/powerpoint/2010/main" val="905221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假设</a:t>
            </a:r>
            <a:r>
              <a:rPr lang="zh-CN" altLang="zh-CN" sz="1200" kern="1200" dirty="0">
                <a:solidFill>
                  <a:schemeClr val="tx1"/>
                </a:solidFill>
                <a:effectLst/>
                <a:latin typeface="+mn-lt"/>
                <a:ea typeface="+mn-ea"/>
                <a:cs typeface="+mn-cs"/>
              </a:rPr>
              <a:t>群组用户对网络中的事件</a:t>
            </a:r>
            <a:r>
              <a:rPr lang="zh-CN" altLang="en-US" sz="1200" kern="1200" dirty="0">
                <a:solidFill>
                  <a:schemeClr val="tx1"/>
                </a:solidFill>
                <a:effectLst/>
                <a:latin typeface="+mn-lt"/>
                <a:ea typeface="+mn-ea"/>
                <a:cs typeface="+mn-cs"/>
              </a:rPr>
              <a:t>一开始</a:t>
            </a:r>
            <a:r>
              <a:rPr lang="zh-CN" altLang="zh-CN" sz="1200" kern="1200" dirty="0">
                <a:solidFill>
                  <a:schemeClr val="tx1"/>
                </a:solidFill>
                <a:effectLst/>
                <a:latin typeface="+mn-lt"/>
                <a:ea typeface="+mn-ea"/>
                <a:cs typeface="+mn-cs"/>
              </a:rPr>
              <a:t>持有一个初始意见，随着时间的推移，用户依据自己受其他用户影响的程度，对他人的意见进行线性组合，不断改变自己的意见</a:t>
            </a:r>
            <a:r>
              <a:rPr lang="zh-CN" altLang="en-US" sz="1200" kern="1200" dirty="0">
                <a:solidFill>
                  <a:schemeClr val="tx1"/>
                </a:solidFill>
                <a:effectLst/>
                <a:latin typeface="+mn-lt"/>
                <a:ea typeface="+mn-ea"/>
                <a:cs typeface="+mn-cs"/>
              </a:rPr>
              <a:t>状态</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常用的观点演化模型有。。。</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19</a:t>
            </a:fld>
            <a:endParaRPr lang="zh-CN" altLang="en-US"/>
          </a:p>
        </p:txBody>
      </p:sp>
    </p:spTree>
    <p:extLst>
      <p:ext uri="{BB962C8B-B14F-4D97-AF65-F5344CB8AC3E}">
        <p14:creationId xmlns:p14="http://schemas.microsoft.com/office/powerpoint/2010/main" val="1806706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extLst>
      <p:ext uri="{BB962C8B-B14F-4D97-AF65-F5344CB8AC3E}">
        <p14:creationId xmlns:p14="http://schemas.microsoft.com/office/powerpoint/2010/main" val="400748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所谓意见领袖，即是</a:t>
            </a:r>
            <a:r>
              <a:rPr lang="zh-CN" altLang="zh-CN" sz="1200" kern="1200" dirty="0">
                <a:solidFill>
                  <a:schemeClr val="tx1"/>
                </a:solidFill>
                <a:effectLst/>
                <a:latin typeface="+mn-lt"/>
                <a:ea typeface="+mn-ea"/>
                <a:cs typeface="+mn-cs"/>
              </a:rPr>
              <a:t>在</a:t>
            </a:r>
            <a:r>
              <a:rPr lang="zh-CN" altLang="en-US" sz="1200" kern="1200" dirty="0">
                <a:solidFill>
                  <a:schemeClr val="tx1"/>
                </a:solidFill>
                <a:effectLst/>
                <a:latin typeface="+mn-lt"/>
                <a:ea typeface="+mn-ea"/>
                <a:cs typeface="+mn-cs"/>
              </a:rPr>
              <a:t>意见交流</a:t>
            </a:r>
            <a:r>
              <a:rPr lang="zh-CN" altLang="zh-CN" sz="1200" kern="1200" dirty="0">
                <a:solidFill>
                  <a:schemeClr val="tx1"/>
                </a:solidFill>
                <a:effectLst/>
                <a:latin typeface="+mn-lt"/>
                <a:ea typeface="+mn-ea"/>
                <a:cs typeface="+mn-cs"/>
              </a:rPr>
              <a:t>过程中</a:t>
            </a:r>
            <a:r>
              <a:rPr lang="zh-CN" altLang="en-US" sz="1200" kern="1200" dirty="0">
                <a:solidFill>
                  <a:schemeClr val="tx1"/>
                </a:solidFill>
                <a:effectLst/>
                <a:latin typeface="+mn-lt"/>
                <a:ea typeface="+mn-ea"/>
                <a:cs typeface="+mn-cs"/>
              </a:rPr>
              <a:t>出现的比较</a:t>
            </a:r>
            <a:r>
              <a:rPr lang="zh-CN" altLang="zh-CN" sz="1200" kern="1200" dirty="0">
                <a:solidFill>
                  <a:schemeClr val="tx1"/>
                </a:solidFill>
                <a:effectLst/>
                <a:latin typeface="+mn-lt"/>
                <a:ea typeface="+mn-ea"/>
                <a:cs typeface="+mn-cs"/>
              </a:rPr>
              <a:t>权威的用户</a:t>
            </a:r>
            <a:r>
              <a:rPr lang="zh-CN" altLang="en-US" sz="1200" kern="1200" dirty="0">
                <a:solidFill>
                  <a:schemeClr val="tx1"/>
                </a:solidFill>
                <a:effectLst/>
                <a:latin typeface="+mn-lt"/>
                <a:ea typeface="+mn-ea"/>
                <a:cs typeface="+mn-cs"/>
              </a:rPr>
              <a:t>。在我们的模型中，权威用户的</a:t>
            </a:r>
            <a:r>
              <a:rPr lang="zh-CN" altLang="zh-CN" sz="1200" kern="1200" dirty="0">
                <a:solidFill>
                  <a:schemeClr val="tx1"/>
                </a:solidFill>
                <a:effectLst/>
                <a:latin typeface="+mn-lt"/>
                <a:ea typeface="+mn-ea"/>
                <a:cs typeface="+mn-cs"/>
              </a:rPr>
              <a:t>观点从一而终，不受普通用户的影响</a:t>
            </a:r>
            <a:r>
              <a:rPr lang="zh-CN" altLang="en-US" sz="1200" kern="1200" dirty="0">
                <a:solidFill>
                  <a:schemeClr val="tx1"/>
                </a:solidFill>
                <a:effectLst/>
                <a:latin typeface="+mn-lt"/>
                <a:ea typeface="+mn-ea"/>
                <a:cs typeface="+mn-cs"/>
              </a:rPr>
              <a:t>；而普通用户则受到自己邻居用户的影响，改变自己的意见，直到达到一个稳定值。</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20</a:t>
            </a:fld>
            <a:endParaRPr lang="zh-CN" altLang="en-US"/>
          </a:p>
        </p:txBody>
      </p:sp>
    </p:spTree>
    <p:extLst>
      <p:ext uri="{BB962C8B-B14F-4D97-AF65-F5344CB8AC3E}">
        <p14:creationId xmlns:p14="http://schemas.microsoft.com/office/powerpoint/2010/main" val="1307165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endParaRPr lang="en-US" altLang="zh-CN" dirty="0">
              <a:latin typeface="+mn-ea"/>
              <a:sym typeface="黑体" panose="02010609060101010101" pitchFamily="49" charset="-122"/>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2011163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B0F0"/>
                </a:solidFill>
                <a:latin typeface="+mn-ea"/>
                <a:sym typeface="黑体" panose="02010609060101010101" pitchFamily="49" charset="-122"/>
              </a:rPr>
              <a:t>我们将意见演化的迭代过程看做是一个马尔科夫链。</a:t>
            </a:r>
            <a:r>
              <a:rPr lang="zh-CN" altLang="en-US" sz="1200" kern="1200" dirty="0">
                <a:solidFill>
                  <a:schemeClr val="tx1"/>
                </a:solidFill>
                <a:effectLst/>
                <a:latin typeface="+mn-lt"/>
                <a:ea typeface="+mn-ea"/>
                <a:cs typeface="+mn-cs"/>
              </a:rPr>
              <a:t>如果已知网络的拓扑结构（也就是已知该转移矩阵）和初始状态的意见，我们就很容易知道每一个过渡状态用户的意见。然而已知用户的状态意见反推网络拓扑结构是比较困难的问题。在本文中我们通过引入意见领袖来解决这个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22</a:t>
            </a:fld>
            <a:endParaRPr lang="zh-CN" altLang="en-US"/>
          </a:p>
        </p:txBody>
      </p:sp>
    </p:spTree>
    <p:extLst>
      <p:ext uri="{BB962C8B-B14F-4D97-AF65-F5344CB8AC3E}">
        <p14:creationId xmlns:p14="http://schemas.microsoft.com/office/powerpoint/2010/main" val="1695795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当引入了意见领袖这一概念后，</a:t>
            </a:r>
            <a:r>
              <a:rPr lang="zh-CN" altLang="en-US" sz="1200" kern="1200" dirty="0">
                <a:solidFill>
                  <a:schemeClr val="tx1"/>
                </a:solidFill>
                <a:effectLst/>
                <a:latin typeface="+mn-lt"/>
                <a:ea typeface="+mn-ea"/>
                <a:cs typeface="+mn-cs"/>
              </a:rPr>
              <a:t>转移矩阵</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有了特殊的结构。</a:t>
            </a:r>
            <a:r>
              <a:rPr lang="zh-CN" altLang="en-US" sz="1200" kern="1200" dirty="0">
                <a:solidFill>
                  <a:schemeClr val="tx1"/>
                </a:solidFill>
                <a:effectLst/>
                <a:latin typeface="+mn-lt"/>
                <a:ea typeface="+mn-ea"/>
                <a:cs typeface="+mn-cs"/>
              </a:rPr>
              <a:t>如图所示</a:t>
            </a:r>
            <a:r>
              <a:rPr lang="zh-CN" altLang="zh-CN" sz="1200" kern="1200" dirty="0">
                <a:solidFill>
                  <a:schemeClr val="tx1"/>
                </a:solidFill>
                <a:effectLst/>
                <a:latin typeface="+mn-lt"/>
                <a:ea typeface="+mn-ea"/>
                <a:cs typeface="+mn-cs"/>
              </a:rPr>
              <a:t>：意见领袖对自己的置信度为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，对其他用户的置信度为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为普通用户受意见领袖的影响程度，</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为普通用户</a:t>
            </a:r>
            <a:r>
              <a:rPr lang="zh-CN" altLang="en-US" sz="1200" kern="1200" dirty="0">
                <a:solidFill>
                  <a:schemeClr val="tx1"/>
                </a:solidFill>
                <a:effectLst/>
                <a:latin typeface="+mn-lt"/>
                <a:ea typeface="+mn-ea"/>
                <a:cs typeface="+mn-cs"/>
              </a:rPr>
              <a:t>受</a:t>
            </a:r>
            <a:r>
              <a:rPr lang="zh-CN" altLang="zh-CN" sz="1200" kern="1200" dirty="0">
                <a:solidFill>
                  <a:schemeClr val="tx1"/>
                </a:solidFill>
                <a:effectLst/>
                <a:latin typeface="+mn-lt"/>
                <a:ea typeface="+mn-ea"/>
                <a:cs typeface="+mn-cs"/>
              </a:rPr>
              <a:t>普通用户的影响程度，</a:t>
            </a:r>
            <a:r>
              <a:rPr lang="en-US" altLang="zh-CN" sz="1200" kern="1200" dirty="0" err="1">
                <a:solidFill>
                  <a:schemeClr val="tx1"/>
                </a:solidFill>
                <a:effectLst/>
                <a:latin typeface="+mn-lt"/>
                <a:ea typeface="+mn-ea"/>
                <a:cs typeface="+mn-cs"/>
              </a:rPr>
              <a:t>Z_t</a:t>
            </a:r>
            <a:r>
              <a:rPr lang="zh-CN" altLang="zh-CN" sz="1200" kern="1200" dirty="0">
                <a:solidFill>
                  <a:schemeClr val="tx1"/>
                </a:solidFill>
                <a:effectLst/>
                <a:latin typeface="+mn-lt"/>
                <a:ea typeface="+mn-ea"/>
                <a:cs typeface="+mn-cs"/>
              </a:rPr>
              <a:t>为意见领袖在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时刻的意见，而</a:t>
            </a:r>
            <a:r>
              <a:rPr lang="en-US" altLang="zh-CN" sz="1200" kern="1200" dirty="0" err="1">
                <a:solidFill>
                  <a:schemeClr val="tx1"/>
                </a:solidFill>
                <a:effectLst/>
                <a:latin typeface="+mn-lt"/>
                <a:ea typeface="+mn-ea"/>
                <a:cs typeface="+mn-cs"/>
              </a:rPr>
              <a:t>Y_t</a:t>
            </a:r>
            <a:r>
              <a:rPr lang="zh-CN" altLang="zh-CN" sz="1200" kern="1200" dirty="0">
                <a:solidFill>
                  <a:schemeClr val="tx1"/>
                </a:solidFill>
                <a:effectLst/>
                <a:latin typeface="+mn-lt"/>
                <a:ea typeface="+mn-ea"/>
                <a:cs typeface="+mn-cs"/>
              </a:rPr>
              <a:t>为普通用户在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23</a:t>
            </a:fld>
            <a:endParaRPr lang="zh-CN" altLang="en-US"/>
          </a:p>
        </p:txBody>
      </p:sp>
    </p:spTree>
    <p:extLst>
      <p:ext uri="{BB962C8B-B14F-4D97-AF65-F5344CB8AC3E}">
        <p14:creationId xmlns:p14="http://schemas.microsoft.com/office/powerpoint/2010/main" val="2202216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24</a:t>
            </a:fld>
            <a:endParaRPr lang="zh-CN" altLang="en-US"/>
          </a:p>
        </p:txBody>
      </p:sp>
    </p:spTree>
    <p:extLst>
      <p:ext uri="{BB962C8B-B14F-4D97-AF65-F5344CB8AC3E}">
        <p14:creationId xmlns:p14="http://schemas.microsoft.com/office/powerpoint/2010/main" val="3266300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经过一系列推导</a:t>
            </a:r>
            <a:r>
              <a:rPr lang="zh-CN" altLang="en-US" sz="1200" kern="1200" dirty="0">
                <a:solidFill>
                  <a:schemeClr val="tx1"/>
                </a:solidFill>
                <a:effectLst/>
                <a:latin typeface="+mn-lt"/>
                <a:ea typeface="+mn-ea"/>
                <a:cs typeface="+mn-cs"/>
              </a:rPr>
              <a:t>可以</a:t>
            </a:r>
            <a:r>
              <a:rPr lang="zh-CN" altLang="zh-CN" sz="1200" kern="1200" dirty="0">
                <a:solidFill>
                  <a:schemeClr val="tx1"/>
                </a:solidFill>
                <a:effectLst/>
                <a:latin typeface="+mn-lt"/>
                <a:ea typeface="+mn-ea"/>
                <a:cs typeface="+mn-cs"/>
              </a:rPr>
              <a:t>得到一个优化问题。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25</a:t>
            </a:fld>
            <a:endParaRPr lang="zh-CN" altLang="en-US"/>
          </a:p>
        </p:txBody>
      </p:sp>
    </p:spTree>
    <p:extLst>
      <p:ext uri="{BB962C8B-B14F-4D97-AF65-F5344CB8AC3E}">
        <p14:creationId xmlns:p14="http://schemas.microsoft.com/office/powerpoint/2010/main" val="920625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最终就可以在已知用户稳态意见的前提下，推导出用户间的影响关系。</a:t>
            </a:r>
            <a:r>
              <a:rPr lang="zh-CN" altLang="en-US" sz="1200" kern="1200" dirty="0">
                <a:solidFill>
                  <a:schemeClr val="tx1"/>
                </a:solidFill>
                <a:effectLst/>
                <a:latin typeface="+mn-lt"/>
                <a:ea typeface="+mn-ea"/>
                <a:cs typeface="+mn-cs"/>
              </a:rPr>
              <a:t>（压缩感知的优化问题）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26</a:t>
            </a:fld>
            <a:endParaRPr lang="zh-CN" altLang="en-US"/>
          </a:p>
        </p:txBody>
      </p:sp>
    </p:spTree>
    <p:extLst>
      <p:ext uri="{BB962C8B-B14F-4D97-AF65-F5344CB8AC3E}">
        <p14:creationId xmlns:p14="http://schemas.microsoft.com/office/powerpoint/2010/main" val="3248360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27</a:t>
            </a:fld>
            <a:endParaRPr lang="zh-CN" altLang="en-US"/>
          </a:p>
        </p:txBody>
      </p:sp>
    </p:spTree>
    <p:extLst>
      <p:ext uri="{BB962C8B-B14F-4D97-AF65-F5344CB8AC3E}">
        <p14:creationId xmlns:p14="http://schemas.microsoft.com/office/powerpoint/2010/main" val="1213957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28</a:t>
            </a:fld>
            <a:endParaRPr lang="zh-CN" altLang="en-US"/>
          </a:p>
        </p:txBody>
      </p:sp>
    </p:spTree>
    <p:extLst>
      <p:ext uri="{BB962C8B-B14F-4D97-AF65-F5344CB8AC3E}">
        <p14:creationId xmlns:p14="http://schemas.microsoft.com/office/powerpoint/2010/main" val="52316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29</a:t>
            </a:fld>
            <a:endParaRPr lang="zh-CN" altLang="en-US"/>
          </a:p>
        </p:txBody>
      </p:sp>
    </p:spTree>
    <p:extLst>
      <p:ext uri="{BB962C8B-B14F-4D97-AF65-F5344CB8AC3E}">
        <p14:creationId xmlns:p14="http://schemas.microsoft.com/office/powerpoint/2010/main" val="2193877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9513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effectLst/>
                <a:latin typeface="+mn-lt"/>
                <a:ea typeface="+mn-ea"/>
                <a:cs typeface="+mn-cs"/>
              </a:rPr>
              <a:t>于是我们顺理成章的将主题分析模型与意见领袖观点演化模型结合在了一起。</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30</a:t>
            </a:fld>
            <a:endParaRPr lang="zh-CN" altLang="en-US"/>
          </a:p>
        </p:txBody>
      </p:sp>
    </p:spTree>
    <p:extLst>
      <p:ext uri="{BB962C8B-B14F-4D97-AF65-F5344CB8AC3E}">
        <p14:creationId xmlns:p14="http://schemas.microsoft.com/office/powerpoint/2010/main" val="2430076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下面展示我们所提出的融合模型的仿真结果</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31</a:t>
            </a:fld>
            <a:endParaRPr lang="zh-CN" altLang="en-US"/>
          </a:p>
        </p:txBody>
      </p:sp>
    </p:spTree>
    <p:extLst>
      <p:ext uri="{BB962C8B-B14F-4D97-AF65-F5344CB8AC3E}">
        <p14:creationId xmlns:p14="http://schemas.microsoft.com/office/powerpoint/2010/main" val="18729515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我们采用人工数据来验证模型的可靠性。首先生成用户影响关系标签，然后</a:t>
            </a:r>
            <a:r>
              <a:rPr lang="zh-CN" altLang="zh-CN" sz="1200" kern="1200" dirty="0">
                <a:solidFill>
                  <a:schemeClr val="tx1"/>
                </a:solidFill>
                <a:effectLst/>
                <a:latin typeface="+mn-lt"/>
                <a:ea typeface="+mn-ea"/>
                <a:cs typeface="+mn-cs"/>
              </a:rPr>
              <a:t>反向模拟采样</a:t>
            </a:r>
            <a:r>
              <a:rPr lang="zh-CN" altLang="en-US" sz="1200" kern="1200" dirty="0">
                <a:solidFill>
                  <a:schemeClr val="tx1"/>
                </a:solidFill>
                <a:effectLst/>
                <a:latin typeface="+mn-lt"/>
                <a:ea typeface="+mn-ea"/>
                <a:cs typeface="+mn-cs"/>
              </a:rPr>
              <a:t>（翻页）、再</a:t>
            </a:r>
            <a:r>
              <a:rPr lang="zh-CN" altLang="zh-CN" sz="1200" kern="1200" dirty="0">
                <a:solidFill>
                  <a:schemeClr val="tx1"/>
                </a:solidFill>
                <a:effectLst/>
                <a:latin typeface="+mn-lt"/>
                <a:ea typeface="+mn-ea"/>
                <a:cs typeface="+mn-cs"/>
              </a:rPr>
              <a:t>正向求解</a:t>
            </a:r>
            <a:r>
              <a:rPr lang="zh-CN" altLang="en-US" sz="1200" kern="1200" dirty="0">
                <a:solidFill>
                  <a:schemeClr val="tx1"/>
                </a:solidFill>
                <a:effectLst/>
                <a:latin typeface="+mn-lt"/>
                <a:ea typeface="+mn-ea"/>
                <a:cs typeface="+mn-cs"/>
              </a:rPr>
              <a:t>（翻页），对比影响关系误差。</a:t>
            </a:r>
            <a:r>
              <a:rPr lang="zh-CN" altLang="zh-CN" sz="1200" kern="1200" dirty="0">
                <a:solidFill>
                  <a:schemeClr val="tx1"/>
                </a:solidFill>
                <a:effectLst/>
                <a:latin typeface="+mn-lt"/>
                <a:ea typeface="+mn-ea"/>
                <a:cs typeface="+mn-cs"/>
              </a:rPr>
              <a:t>我们得</a:t>
            </a:r>
            <a:r>
              <a:rPr lang="zh-CN" altLang="en-US" sz="1200" kern="1200" dirty="0">
                <a:solidFill>
                  <a:schemeClr val="tx1"/>
                </a:solidFill>
                <a:effectLst/>
                <a:latin typeface="+mn-lt"/>
                <a:ea typeface="+mn-ea"/>
                <a:cs typeface="+mn-cs"/>
              </a:rPr>
              <a:t>到如图所示的误差曲线图</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dirty="0"/>
              <a:t>【</a:t>
            </a:r>
            <a:r>
              <a:rPr lang="zh-CN" altLang="en-US" dirty="0"/>
              <a:t>为什么要用人工数据？</a:t>
            </a:r>
            <a:r>
              <a:rPr lang="en-US" altLang="zh-CN" dirty="0"/>
              <a:t>】</a:t>
            </a:r>
            <a:r>
              <a:rPr lang="zh-CN" altLang="en-US" dirty="0"/>
              <a:t>在现实社交网络中，对用户的影响关系进行标签量化是一件比较棘手的事情。同时找到一个带有用户文本内容，且用户间影响关系已经量化的数据集更为困难。因此我们选择采用人工数据。</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32</a:t>
            </a:fld>
            <a:endParaRPr lang="zh-CN" altLang="en-US"/>
          </a:p>
        </p:txBody>
      </p:sp>
    </p:spTree>
    <p:extLst>
      <p:ext uri="{BB962C8B-B14F-4D97-AF65-F5344CB8AC3E}">
        <p14:creationId xmlns:p14="http://schemas.microsoft.com/office/powerpoint/2010/main" val="28420588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用户网络结构与所采用的意见领袖模型一致</a:t>
            </a:r>
            <a:r>
              <a:rPr lang="zh-CN" altLang="en-US" sz="1200" kern="1200" dirty="0">
                <a:solidFill>
                  <a:schemeClr val="tx1"/>
                </a:solidFill>
                <a:effectLst/>
                <a:latin typeface="+mn-lt"/>
                <a:ea typeface="+mn-ea"/>
                <a:cs typeface="+mn-cs"/>
              </a:rPr>
              <a:t>的前提下</a:t>
            </a:r>
            <a:r>
              <a:rPr lang="zh-CN" altLang="zh-CN" sz="1200" kern="1200" dirty="0">
                <a:solidFill>
                  <a:schemeClr val="tx1"/>
                </a:solidFill>
                <a:effectLst/>
                <a:latin typeface="+mn-lt"/>
                <a:ea typeface="+mn-ea"/>
                <a:cs typeface="+mn-cs"/>
              </a:rPr>
              <a:t>，用户意见挖掘算法的</a:t>
            </a:r>
            <a:r>
              <a:rPr lang="zh-CN" altLang="en-US" sz="1200" kern="1200" dirty="0">
                <a:solidFill>
                  <a:schemeClr val="tx1"/>
                </a:solidFill>
                <a:effectLst/>
                <a:latin typeface="+mn-lt"/>
                <a:ea typeface="+mn-ea"/>
                <a:cs typeface="+mn-cs"/>
              </a:rPr>
              <a:t>误差</a:t>
            </a:r>
            <a:r>
              <a:rPr lang="zh-CN" altLang="zh-CN" sz="1200" kern="1200" dirty="0">
                <a:solidFill>
                  <a:schemeClr val="tx1"/>
                </a:solidFill>
                <a:effectLst/>
                <a:latin typeface="+mn-lt"/>
                <a:ea typeface="+mn-ea"/>
                <a:cs typeface="+mn-cs"/>
              </a:rPr>
              <a:t>越</a:t>
            </a:r>
            <a:r>
              <a:rPr lang="zh-CN" altLang="en-US" sz="1200" kern="1200" dirty="0">
                <a:solidFill>
                  <a:schemeClr val="tx1"/>
                </a:solidFill>
                <a:effectLst/>
                <a:latin typeface="+mn-lt"/>
                <a:ea typeface="+mn-ea"/>
                <a:cs typeface="+mn-cs"/>
              </a:rPr>
              <a:t>低</a:t>
            </a:r>
            <a:r>
              <a:rPr lang="zh-CN" altLang="zh-CN" sz="1200" kern="1200" dirty="0">
                <a:solidFill>
                  <a:schemeClr val="tx1"/>
                </a:solidFill>
                <a:effectLst/>
                <a:latin typeface="+mn-lt"/>
                <a:ea typeface="+mn-ea"/>
                <a:cs typeface="+mn-cs"/>
              </a:rPr>
              <a:t>，最终用户间影响关系的评估</a:t>
            </a:r>
            <a:r>
              <a:rPr lang="zh-CN" altLang="en-US" sz="1200" kern="1200" dirty="0">
                <a:solidFill>
                  <a:schemeClr val="tx1"/>
                </a:solidFill>
                <a:effectLst/>
                <a:latin typeface="+mn-lt"/>
                <a:ea typeface="+mn-ea"/>
                <a:cs typeface="+mn-cs"/>
              </a:rPr>
              <a:t>误差也就越低。可以看到当用户意见误差下降到</a:t>
            </a:r>
            <a:r>
              <a:rPr lang="en-US" altLang="zh-CN" sz="1200" kern="1200" dirty="0">
                <a:solidFill>
                  <a:schemeClr val="tx1"/>
                </a:solidFill>
                <a:effectLst/>
                <a:latin typeface="+mn-lt"/>
                <a:ea typeface="+mn-ea"/>
                <a:cs typeface="+mn-cs"/>
              </a:rPr>
              <a:t>0.1</a:t>
            </a:r>
            <a:r>
              <a:rPr lang="zh-CN" altLang="en-US" sz="1200" kern="1200" dirty="0">
                <a:solidFill>
                  <a:schemeClr val="tx1"/>
                </a:solidFill>
                <a:effectLst/>
                <a:latin typeface="+mn-lt"/>
                <a:ea typeface="+mn-ea"/>
                <a:cs typeface="+mn-cs"/>
              </a:rPr>
              <a:t>以下时，用户影响关系误差也落入了极小的范围内。</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33</a:t>
            </a:fld>
            <a:endParaRPr lang="zh-CN" altLang="en-US"/>
          </a:p>
        </p:txBody>
      </p:sp>
    </p:spTree>
    <p:extLst>
      <p:ext uri="{BB962C8B-B14F-4D97-AF65-F5344CB8AC3E}">
        <p14:creationId xmlns:p14="http://schemas.microsoft.com/office/powerpoint/2010/main" val="2833442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使用提出的算法在真实数据集上进行用户影响关系的挖掘。该数据是科学竞赛官网上一个</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群组用户发帖数据集。涉及到群组用户的发贴以及交互数据。在数据预处理阶段，我们根据每位用户的行为数据，对其感兴趣的文本进行加权汇总，接下来采用</a:t>
            </a:r>
            <a:r>
              <a:rPr lang="en-US" altLang="zh-CN" sz="1200" kern="1200" dirty="0" err="1">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主题模型对用户意见进行挖掘。意见领袖选取阶段，我们采用活跃度统计和</a:t>
            </a:r>
            <a:r>
              <a:rPr lang="en-US" altLang="zh-CN" sz="1200" kern="1200" dirty="0" err="1">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聚类的手段精确定位意见领袖。最后使用带有意见领袖的观点演化模型挖掘群组用户的影响关系。</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34</a:t>
            </a:fld>
            <a:endParaRPr lang="zh-CN" altLang="en-US"/>
          </a:p>
        </p:txBody>
      </p:sp>
    </p:spTree>
    <p:extLst>
      <p:ext uri="{BB962C8B-B14F-4D97-AF65-F5344CB8AC3E}">
        <p14:creationId xmlns:p14="http://schemas.microsoft.com/office/powerpoint/2010/main" val="1347136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左图是在意见挖掘阶段，</a:t>
            </a:r>
            <a:r>
              <a:rPr lang="zh-CN" altLang="en-US" sz="1200" kern="1200" dirty="0">
                <a:solidFill>
                  <a:schemeClr val="tx1"/>
                </a:solidFill>
                <a:effectLst/>
                <a:latin typeface="+mn-lt"/>
                <a:ea typeface="+mn-ea"/>
                <a:cs typeface="+mn-cs"/>
              </a:rPr>
              <a:t>采用主题相干性</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 </a:t>
            </a:r>
            <a:r>
              <a:rPr lang="zh-CN" altLang="zh-CN" sz="1200" kern="1200" dirty="0">
                <a:solidFill>
                  <a:schemeClr val="tx1"/>
                </a:solidFill>
                <a:effectLst/>
                <a:latin typeface="+mn-lt"/>
                <a:ea typeface="+mn-ea"/>
                <a:cs typeface="+mn-cs"/>
              </a:rPr>
              <a:t>确定最佳的主题数目</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右图为在最佳主题数目前提下用户的意见分布，并同时进行了用户的聚类处理</a:t>
            </a:r>
            <a:r>
              <a:rPr lang="zh-CN" altLang="en-US" sz="1200" kern="1200" dirty="0">
                <a:solidFill>
                  <a:schemeClr val="tx1"/>
                </a:solidFill>
                <a:effectLst/>
                <a:latin typeface="+mn-lt"/>
                <a:ea typeface="+mn-ea"/>
                <a:cs typeface="+mn-cs"/>
              </a:rPr>
              <a:t>，同属于一类的用户排列在一起。</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主题相干性：</a:t>
            </a:r>
            <a:r>
              <a:rPr lang="en-US" altLang="zh-CN" sz="1200" kern="120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指标主要利用的是“</a:t>
            </a:r>
            <a:r>
              <a:rPr lang="zh-CN" altLang="en-US" sz="1200" b="0" i="0" kern="1200" dirty="0">
                <a:solidFill>
                  <a:schemeClr val="tx1"/>
                </a:solidFill>
                <a:effectLst/>
                <a:latin typeface="+mn-lt"/>
                <a:ea typeface="+mn-ea"/>
                <a:cs typeface="+mn-cs"/>
              </a:rPr>
              <a:t>属于同一主题的单词在语料库中共同出现的频率越高</a:t>
            </a:r>
            <a:r>
              <a:rPr lang="zh-CN" altLang="en-US" sz="1200" kern="1200" dirty="0">
                <a:solidFill>
                  <a:schemeClr val="tx1"/>
                </a:solidFill>
                <a:effectLst/>
                <a:latin typeface="+mn-lt"/>
                <a:ea typeface="+mn-ea"/>
                <a:cs typeface="+mn-cs"/>
              </a:rPr>
              <a:t>” 这一概念来衡量主题模型的好坏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被问为什么只有</a:t>
            </a:r>
            <a:r>
              <a:rPr lang="en-US" altLang="zh-CN" sz="1200" kern="1200" dirty="0">
                <a:solidFill>
                  <a:schemeClr val="tx1"/>
                </a:solidFill>
                <a:effectLst/>
                <a:latin typeface="+mn-lt"/>
                <a:ea typeface="+mn-ea"/>
                <a:cs typeface="+mn-cs"/>
              </a:rPr>
              <a:t>120</a:t>
            </a:r>
            <a:r>
              <a:rPr lang="zh-CN" altLang="en-US" sz="1200" kern="1200" dirty="0">
                <a:solidFill>
                  <a:schemeClr val="tx1"/>
                </a:solidFill>
                <a:effectLst/>
                <a:latin typeface="+mn-lt"/>
                <a:ea typeface="+mn-ea"/>
                <a:cs typeface="+mn-cs"/>
              </a:rPr>
              <a:t>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其实真实数据中用户数目大约有</a:t>
            </a:r>
            <a:r>
              <a:rPr lang="en-US" altLang="zh-CN" sz="1200" kern="1200" dirty="0">
                <a:solidFill>
                  <a:schemeClr val="tx1"/>
                </a:solidFill>
                <a:effectLst/>
                <a:latin typeface="+mn-lt"/>
                <a:ea typeface="+mn-ea"/>
                <a:cs typeface="+mn-cs"/>
              </a:rPr>
              <a:t>1327</a:t>
            </a:r>
            <a:r>
              <a:rPr lang="zh-CN" altLang="en-US" sz="1200" kern="1200" dirty="0">
                <a:solidFill>
                  <a:schemeClr val="tx1"/>
                </a:solidFill>
                <a:effectLst/>
                <a:latin typeface="+mn-lt"/>
                <a:ea typeface="+mn-ea"/>
                <a:cs typeface="+mn-cs"/>
              </a:rPr>
              <a:t>人，我们只是选取其中的一个子图来进行实验，忽略其他用户对这个子图的影响。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35</a:t>
            </a:fld>
            <a:endParaRPr lang="zh-CN" altLang="en-US"/>
          </a:p>
        </p:txBody>
      </p:sp>
    </p:spTree>
    <p:extLst>
      <p:ext uri="{BB962C8B-B14F-4D97-AF65-F5344CB8AC3E}">
        <p14:creationId xmlns:p14="http://schemas.microsoft.com/office/powerpoint/2010/main" val="1587812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右图为最终挖掘出的用户影响关系矩阵。通过局部放大图可看到</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，不论是普通用户受意见领袖的影响，还是普通用户之间的影响，均遵从一定的规律，即相似用户间的影响程度更为强烈，而这也符合现实生活中的直觉。</a:t>
            </a:r>
          </a:p>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36</a:t>
            </a:fld>
            <a:endParaRPr lang="zh-CN" altLang="en-US"/>
          </a:p>
        </p:txBody>
      </p:sp>
    </p:spTree>
    <p:extLst>
      <p:ext uri="{BB962C8B-B14F-4D97-AF65-F5344CB8AC3E}">
        <p14:creationId xmlns:p14="http://schemas.microsoft.com/office/powerpoint/2010/main" val="4195852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依据用户间的影响关系，使用专业软件进行的用户网络</a:t>
            </a:r>
            <a:r>
              <a:rPr lang="zh-CN" altLang="en-US" sz="1200" kern="1200" dirty="0">
                <a:solidFill>
                  <a:schemeClr val="tx1"/>
                </a:solidFill>
                <a:effectLst/>
                <a:latin typeface="+mn-lt"/>
                <a:ea typeface="+mn-ea"/>
                <a:cs typeface="+mn-cs"/>
              </a:rPr>
              <a:t>属性</a:t>
            </a:r>
            <a:r>
              <a:rPr lang="zh-CN" altLang="zh-CN" sz="1200" kern="1200" dirty="0">
                <a:solidFill>
                  <a:schemeClr val="tx1"/>
                </a:solidFill>
                <a:effectLst/>
                <a:latin typeface="+mn-lt"/>
                <a:ea typeface="+mn-ea"/>
                <a:cs typeface="+mn-cs"/>
              </a:rPr>
              <a:t>可视化</a:t>
            </a:r>
            <a:r>
              <a:rPr lang="zh-CN" altLang="en-US" sz="1200" kern="1200" dirty="0">
                <a:solidFill>
                  <a:schemeClr val="tx1"/>
                </a:solidFill>
                <a:effectLst/>
                <a:latin typeface="+mn-lt"/>
                <a:ea typeface="+mn-ea"/>
                <a:cs typeface="+mn-cs"/>
              </a:rPr>
              <a:t>。该</a:t>
            </a:r>
            <a:r>
              <a:rPr lang="zh-CN" altLang="zh-CN" dirty="0">
                <a:solidFill>
                  <a:srgbClr val="FF0000"/>
                </a:solidFill>
              </a:rPr>
              <a:t>图</a:t>
            </a:r>
            <a:r>
              <a:rPr lang="zh-CN" altLang="en-US" dirty="0">
                <a:solidFill>
                  <a:srgbClr val="FF0000"/>
                </a:solidFill>
              </a:rPr>
              <a:t>反应的是</a:t>
            </a:r>
            <a:r>
              <a:rPr lang="zh-CN" altLang="zh-CN" dirty="0">
                <a:solidFill>
                  <a:srgbClr val="FF0000"/>
                </a:solidFill>
              </a:rPr>
              <a:t>用户间影响关系</a:t>
            </a:r>
            <a:r>
              <a:rPr lang="en-US" altLang="zh-CN" dirty="0">
                <a:solidFill>
                  <a:srgbClr val="FF0000"/>
                </a:solidFill>
              </a:rPr>
              <a:t> </a:t>
            </a:r>
            <a:r>
              <a:rPr lang="zh-CN" altLang="zh-CN" dirty="0">
                <a:solidFill>
                  <a:srgbClr val="FF0000"/>
                </a:solidFill>
              </a:rPr>
              <a:t>的指向以及强度</a:t>
            </a:r>
            <a:r>
              <a:rPr lang="zh-CN" altLang="en-US" sz="1200" kern="1200" dirty="0">
                <a:solidFill>
                  <a:schemeClr val="tx1"/>
                </a:solidFill>
                <a:effectLst/>
                <a:latin typeface="+mn-lt"/>
                <a:ea typeface="+mn-ea"/>
                <a:cs typeface="+mn-cs"/>
              </a:rPr>
              <a:t>（看图）</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37</a:t>
            </a:fld>
            <a:endParaRPr lang="zh-CN" altLang="en-US"/>
          </a:p>
        </p:txBody>
      </p:sp>
    </p:spTree>
    <p:extLst>
      <p:ext uri="{BB962C8B-B14F-4D97-AF65-F5344CB8AC3E}">
        <p14:creationId xmlns:p14="http://schemas.microsoft.com/office/powerpoint/2010/main" val="40064154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latin typeface="+mn-ea"/>
                <a:sym typeface="黑体" panose="02010609060101010101" pitchFamily="49" charset="-122"/>
              </a:rPr>
              <a:t>这张图则反应了用户间大致的网络连接结构，</a:t>
            </a:r>
            <a:r>
              <a:rPr lang="zh-CN" altLang="en-US" dirty="0"/>
              <a:t>在前一个图的基础之上，我们可已看到同属于一类的用户之间影响更为密切，且在网络上的位置更为接近。</a:t>
            </a:r>
            <a:endParaRPr lang="en-US" altLang="zh-CN" dirty="0"/>
          </a:p>
          <a:p>
            <a:r>
              <a:rPr lang="en-US" altLang="zh-CN" dirty="0"/>
              <a:t>【</a:t>
            </a:r>
            <a:r>
              <a:rPr lang="zh-CN" altLang="en-US" dirty="0"/>
              <a:t>怎么说服不同簇之间的人，想自己的意见靠拢？</a:t>
            </a:r>
            <a:r>
              <a:rPr lang="en-US" altLang="zh-CN" dirty="0"/>
              <a:t>】</a:t>
            </a:r>
            <a:r>
              <a:rPr lang="zh-CN" altLang="en-US" dirty="0"/>
              <a:t>可以选离自己类中心最近的 其他簇成员；或者对其他类的意见领袖进行意见渗透（但意见领袖是不动摇的。。。）</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38</a:t>
            </a:fld>
            <a:endParaRPr lang="zh-CN" altLang="en-US"/>
          </a:p>
        </p:txBody>
      </p:sp>
    </p:spTree>
    <p:extLst>
      <p:ext uri="{BB962C8B-B14F-4D97-AF65-F5344CB8AC3E}">
        <p14:creationId xmlns:p14="http://schemas.microsoft.com/office/powerpoint/2010/main" val="18230826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接下来是对本文研究的总结</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39</a:t>
            </a:fld>
            <a:endParaRPr lang="zh-CN" altLang="en-US"/>
          </a:p>
        </p:txBody>
      </p:sp>
    </p:spTree>
    <p:extLst>
      <p:ext uri="{BB962C8B-B14F-4D97-AF65-F5344CB8AC3E}">
        <p14:creationId xmlns:p14="http://schemas.microsoft.com/office/powerpoint/2010/main" val="2681221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endParaRPr lang="zh-CN" altLang="en-US" sz="1200"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2019602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看</a:t>
            </a:r>
            <a:r>
              <a:rPr lang="en-US" altLang="zh-CN" sz="1200" kern="1200" dirty="0">
                <a:solidFill>
                  <a:schemeClr val="tx1"/>
                </a:solidFill>
                <a:effectLst/>
                <a:latin typeface="+mn-lt"/>
                <a:ea typeface="+mn-ea"/>
                <a:cs typeface="+mn-cs"/>
              </a:rPr>
              <a:t>ppt】1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原本投票数据的中意见值为 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否 的离散数据，意见可以被看作是两大类，是一种二元极化。现在</a:t>
            </a:r>
            <a:r>
              <a:rPr lang="zh-CN" altLang="en-US" sz="1200" kern="1200" dirty="0">
                <a:solidFill>
                  <a:schemeClr val="tx1"/>
                </a:solidFill>
                <a:effectLst/>
                <a:latin typeface="+mn-lt"/>
                <a:ea typeface="+mn-ea"/>
                <a:cs typeface="+mn-cs"/>
              </a:rPr>
              <a:t>使用主题分析手段挖掘</a:t>
            </a:r>
            <a:r>
              <a:rPr lang="zh-CN" altLang="zh-CN" sz="1200" kern="1200" dirty="0">
                <a:solidFill>
                  <a:schemeClr val="tx1"/>
                </a:solidFill>
                <a:effectLst/>
                <a:latin typeface="+mn-lt"/>
                <a:ea typeface="+mn-ea"/>
                <a:cs typeface="+mn-cs"/>
              </a:rPr>
              <a:t>的意见变成了连续数值，从</a:t>
            </a:r>
            <a:r>
              <a:rPr lang="zh-CN" altLang="en-US" sz="1200" kern="1200" dirty="0">
                <a:solidFill>
                  <a:schemeClr val="tx1"/>
                </a:solidFill>
                <a:effectLst/>
                <a:latin typeface="+mn-lt"/>
                <a:ea typeface="+mn-ea"/>
                <a:cs typeface="+mn-cs"/>
              </a:rPr>
              <a:t>意见中</a:t>
            </a:r>
            <a:r>
              <a:rPr lang="zh-CN" altLang="zh-CN" sz="1200" kern="1200" dirty="0">
                <a:solidFill>
                  <a:schemeClr val="tx1"/>
                </a:solidFill>
                <a:effectLst/>
                <a:latin typeface="+mn-lt"/>
                <a:ea typeface="+mn-ea"/>
                <a:cs typeface="+mn-cs"/>
              </a:rPr>
              <a:t>可以发现多个类别，因此</a:t>
            </a:r>
            <a:r>
              <a:rPr lang="zh-CN" altLang="en-US" sz="1200" kern="1200" dirty="0">
                <a:solidFill>
                  <a:schemeClr val="tx1"/>
                </a:solidFill>
                <a:effectLst/>
                <a:latin typeface="+mn-lt"/>
                <a:ea typeface="+mn-ea"/>
                <a:cs typeface="+mn-cs"/>
              </a:rPr>
              <a:t>扩展到了多元极化场景</a:t>
            </a:r>
            <a:r>
              <a:rPr lang="zh-CN" altLang="zh-CN" sz="1200" kern="1200" dirty="0">
                <a:solidFill>
                  <a:schemeClr val="tx1"/>
                </a:solidFill>
                <a:effectLst/>
                <a:latin typeface="+mn-lt"/>
                <a:ea typeface="+mn-ea"/>
                <a:cs typeface="+mn-cs"/>
              </a:rPr>
              <a:t>。</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有些研究在确定了网络连接结构的前提下，假定部分用户的连接权重已知，来求得剩余连接的权重。</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传统的研究会选择使用连入连出度来衡量意见领袖，我们则是在此基础之上增加了用户的文本数据信息以及活跃度信息。</a:t>
            </a:r>
          </a:p>
          <a:p>
            <a:r>
              <a:rPr lang="en-US" altLang="zh-CN" dirty="0"/>
              <a:t>(3)</a:t>
            </a:r>
            <a:r>
              <a:rPr lang="zh-CN" altLang="en-US" dirty="0"/>
              <a:t>传统的研究会直接使用 用户的关注列表，朋友列表计算用户间的影响关系，是无模型的；而我们使用意见领袖模型对用户的意见转移进行了建模，是基于模型的。同时结合了文本数据，通过挖掘文本中的隐藏信息，来丰富用户画像。</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40</a:t>
            </a:fld>
            <a:endParaRPr lang="zh-CN" altLang="en-US"/>
          </a:p>
        </p:txBody>
      </p:sp>
    </p:spTree>
    <p:extLst>
      <p:ext uri="{BB962C8B-B14F-4D97-AF65-F5344CB8AC3E}">
        <p14:creationId xmlns:p14="http://schemas.microsoft.com/office/powerpoint/2010/main" val="23588294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lumMod val="95000"/>
                  <a:lumOff val="5000"/>
                </a:schemeClr>
              </a:solidFill>
              <a:latin typeface="+mj-ea"/>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extLst>
      <p:ext uri="{BB962C8B-B14F-4D97-AF65-F5344CB8AC3E}">
        <p14:creationId xmlns:p14="http://schemas.microsoft.com/office/powerpoint/2010/main" val="347870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5E6C439-5B31-42A4-9D65-F2D199E8886B}" type="slidenum">
              <a:rPr lang="zh-CN" altLang="en-US" smtClean="0"/>
              <a:t>6</a:t>
            </a:fld>
            <a:endParaRPr lang="zh-CN" altLang="en-US"/>
          </a:p>
        </p:txBody>
      </p:sp>
    </p:spTree>
    <p:extLst>
      <p:ext uri="{BB962C8B-B14F-4D97-AF65-F5344CB8AC3E}">
        <p14:creationId xmlns:p14="http://schemas.microsoft.com/office/powerpoint/2010/main" val="246362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237181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8</a:t>
            </a:fld>
            <a:endParaRPr lang="zh-CN" altLang="en-US"/>
          </a:p>
        </p:txBody>
      </p:sp>
    </p:spTree>
    <p:extLst>
      <p:ext uri="{BB962C8B-B14F-4D97-AF65-F5344CB8AC3E}">
        <p14:creationId xmlns:p14="http://schemas.microsoft.com/office/powerpoint/2010/main" val="198528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extLst>
      <p:ext uri="{BB962C8B-B14F-4D97-AF65-F5344CB8AC3E}">
        <p14:creationId xmlns:p14="http://schemas.microsoft.com/office/powerpoint/2010/main" val="2487684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2021/11/28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2021/11/28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2021/11/28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2021/11/28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2021/11/28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组合 7">
            <a:extLst>
              <a:ext uri="{FF2B5EF4-FFF2-40B4-BE49-F238E27FC236}">
                <a16:creationId xmlns:a16="http://schemas.microsoft.com/office/drawing/2014/main" id="{BF638BCA-6039-469C-B4CE-26DFA22112D3}"/>
              </a:ext>
            </a:extLst>
          </p:cNvPr>
          <p:cNvGrpSpPr>
            <a:grpSpLocks/>
          </p:cNvGrpSpPr>
          <p:nvPr/>
        </p:nvGrpSpPr>
        <p:grpSpPr bwMode="auto">
          <a:xfrm>
            <a:off x="0" y="-1191"/>
            <a:ext cx="9140429" cy="5145882"/>
            <a:chOff x="0" y="-1191"/>
            <a:chExt cx="9140826" cy="5145882"/>
          </a:xfrm>
        </p:grpSpPr>
        <p:pic>
          <p:nvPicPr>
            <p:cNvPr id="5" name="Picture 7" descr="图片5">
              <a:extLst>
                <a:ext uri="{FF2B5EF4-FFF2-40B4-BE49-F238E27FC236}">
                  <a16:creationId xmlns:a16="http://schemas.microsoft.com/office/drawing/2014/main" id="{D530F03E-B26E-4CFB-88B1-AC715ED001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0850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图片5">
              <a:extLst>
                <a:ext uri="{FF2B5EF4-FFF2-40B4-BE49-F238E27FC236}">
                  <a16:creationId xmlns:a16="http://schemas.microsoft.com/office/drawing/2014/main" id="{FAF5CEC9-F58B-4657-AEF9-ACDF0E0E07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76038"/>
            <a:stretch>
              <a:fillRect/>
            </a:stretch>
          </p:blipFill>
          <p:spPr bwMode="auto">
            <a:xfrm>
              <a:off x="7085013" y="-1191"/>
              <a:ext cx="20558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4" name="Rectangle 2"/>
          <p:cNvSpPr>
            <a:spLocks noGrp="1" noChangeArrowheads="1"/>
          </p:cNvSpPr>
          <p:nvPr>
            <p:ph type="ctrTitle"/>
          </p:nvPr>
        </p:nvSpPr>
        <p:spPr>
          <a:xfrm>
            <a:off x="684213" y="2946798"/>
            <a:ext cx="7772400" cy="940594"/>
          </a:xfrm>
        </p:spPr>
        <p:txBody>
          <a:bodyPr>
            <a:normAutofit/>
          </a:bodyPr>
          <a:lstStyle>
            <a:lvl1pPr>
              <a:defRPr sz="3000" b="0">
                <a:solidFill>
                  <a:schemeClr val="accent1">
                    <a:lumMod val="75000"/>
                  </a:schemeClr>
                </a:solidFill>
              </a:defRPr>
            </a:lvl1pPr>
          </a:lstStyle>
          <a:p>
            <a:pPr lvl="0"/>
            <a:r>
              <a:rPr lang="zh-CN" altLang="en-US" noProof="0" dirty="0"/>
              <a:t>单击此处编辑母版标题样式</a:t>
            </a:r>
          </a:p>
        </p:txBody>
      </p:sp>
      <p:sp>
        <p:nvSpPr>
          <p:cNvPr id="3075" name="Rectangle 3"/>
          <p:cNvSpPr>
            <a:spLocks noGrp="1" noChangeArrowheads="1"/>
          </p:cNvSpPr>
          <p:nvPr>
            <p:ph type="subTitle" idx="1"/>
          </p:nvPr>
        </p:nvSpPr>
        <p:spPr>
          <a:xfrm>
            <a:off x="684213" y="3881915"/>
            <a:ext cx="6400800" cy="416719"/>
          </a:xfrm>
        </p:spPr>
        <p:txBody>
          <a:bodyPr/>
          <a:lstStyle>
            <a:lvl1pPr marL="0" indent="0">
              <a:buFontTx/>
              <a:buNone/>
              <a:defRPr sz="1350">
                <a:solidFill>
                  <a:schemeClr val="bg1">
                    <a:lumMod val="50000"/>
                  </a:schemeClr>
                </a:solidFill>
              </a:defRPr>
            </a:lvl1pPr>
          </a:lstStyle>
          <a:p>
            <a:pPr lvl="0"/>
            <a:r>
              <a:rPr lang="zh-CN" altLang="en-US" noProof="0" dirty="0"/>
              <a:t>单击此处编辑母版副标题样式</a:t>
            </a:r>
          </a:p>
        </p:txBody>
      </p:sp>
      <p:sp>
        <p:nvSpPr>
          <p:cNvPr id="7" name="日期占位符 2">
            <a:extLst>
              <a:ext uri="{FF2B5EF4-FFF2-40B4-BE49-F238E27FC236}">
                <a16:creationId xmlns:a16="http://schemas.microsoft.com/office/drawing/2014/main" id="{E7213F58-D9DE-441F-9EDC-1B3317B3C83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A5C8A324-76D9-455B-8A2A-DDFE4CC6C47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F6B00331-E60C-4661-878E-70C1A5D7EEA2}"/>
              </a:ext>
            </a:extLst>
          </p:cNvPr>
          <p:cNvSpPr>
            <a:spLocks noGrp="1"/>
          </p:cNvSpPr>
          <p:nvPr>
            <p:ph type="sldNum" sz="quarter" idx="12"/>
          </p:nvPr>
        </p:nvSpPr>
        <p:spPr/>
        <p:txBody>
          <a:bodyPr/>
          <a:lstStyle>
            <a:lvl1pPr>
              <a:defRPr/>
            </a:lvl1pPr>
          </a:lstStyle>
          <a:p>
            <a:pPr>
              <a:defRPr/>
            </a:pPr>
            <a:fld id="{84624F17-7860-4763-9C9F-4559B6BD8FDA}" type="slidenum">
              <a:rPr altLang="en-US"/>
              <a:pPr>
                <a:defRPr/>
              </a:pPr>
              <a:t>‹#›</a:t>
            </a:fld>
            <a:endParaRPr lang="zh-CN" altLang="en-US"/>
          </a:p>
        </p:txBody>
      </p:sp>
    </p:spTree>
    <p:extLst>
      <p:ext uri="{BB962C8B-B14F-4D97-AF65-F5344CB8AC3E}">
        <p14:creationId xmlns:p14="http://schemas.microsoft.com/office/powerpoint/2010/main" val="3292788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idx="1"/>
          </p:nvPr>
        </p:nvSpPr>
        <p:spPr/>
        <p:txBody>
          <a:bodyPr/>
          <a:lstStyle>
            <a:lvl3pPr>
              <a:defRPr sz="1500"/>
            </a:lvl3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C32D45D2-B2C3-4854-916D-16AFC3461D8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5867DAFE-0414-45E3-BB9B-7917214BCF4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2EA2FBA0-194A-402D-8508-C3F3AC29CE27}"/>
              </a:ext>
            </a:extLst>
          </p:cNvPr>
          <p:cNvSpPr>
            <a:spLocks noGrp="1"/>
          </p:cNvSpPr>
          <p:nvPr>
            <p:ph type="sldNum" sz="quarter" idx="12"/>
          </p:nvPr>
        </p:nvSpPr>
        <p:spPr/>
        <p:txBody>
          <a:bodyPr/>
          <a:lstStyle>
            <a:lvl1pPr>
              <a:defRPr sz="1350"/>
            </a:lvl1pPr>
          </a:lstStyle>
          <a:p>
            <a:pPr>
              <a:defRPr/>
            </a:pPr>
            <a:fld id="{80DCF8FF-B1B2-40D0-84BE-9A7B822EA7A0}" type="slidenum">
              <a:rPr altLang="en-US"/>
              <a:pPr>
                <a:defRPr/>
              </a:pPr>
              <a:t>‹#›</a:t>
            </a:fld>
            <a:endParaRPr lang="zh-CN" altLang="en-US"/>
          </a:p>
        </p:txBody>
      </p:sp>
    </p:spTree>
    <p:extLst>
      <p:ext uri="{BB962C8B-B14F-4D97-AF65-F5344CB8AC3E}">
        <p14:creationId xmlns:p14="http://schemas.microsoft.com/office/powerpoint/2010/main" val="2772412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MH_Title">
            <a:extLst>
              <a:ext uri="{FF2B5EF4-FFF2-40B4-BE49-F238E27FC236}">
                <a16:creationId xmlns:a16="http://schemas.microsoft.com/office/drawing/2014/main" id="{172442D6-6D7F-4072-B638-CA95FFF979A0}"/>
              </a:ext>
            </a:extLst>
          </p:cNvPr>
          <p:cNvSpPr>
            <a:spLocks noChangeArrowheads="1"/>
          </p:cNvSpPr>
          <p:nvPr/>
        </p:nvSpPr>
        <p:spPr bwMode="auto">
          <a:xfrm>
            <a:off x="0" y="2450307"/>
            <a:ext cx="5843588" cy="8262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972" tIns="0" rIns="107972" bIns="0" anchor="ctr"/>
          <a:lstStyle/>
          <a:p>
            <a:pPr algn="r" eaLnBrk="1" hangingPunct="1">
              <a:lnSpc>
                <a:spcPct val="110000"/>
              </a:lnSpc>
              <a:buSzPct val="60000"/>
              <a:buFont typeface="Arial" panose="020B0604020202020204" pitchFamily="34" charset="0"/>
              <a:buNone/>
            </a:pPr>
            <a:endParaRPr lang="zh-CN" altLang="en-US" sz="2700">
              <a:solidFill>
                <a:srgbClr val="FFFFFF"/>
              </a:solidFill>
            </a:endParaRPr>
          </a:p>
        </p:txBody>
      </p:sp>
      <p:sp>
        <p:nvSpPr>
          <p:cNvPr id="5" name="MH_Others_1">
            <a:extLst>
              <a:ext uri="{FF2B5EF4-FFF2-40B4-BE49-F238E27FC236}">
                <a16:creationId xmlns:a16="http://schemas.microsoft.com/office/drawing/2014/main" id="{5F16F504-7FD4-4813-A320-38DCFA42BB0F}"/>
              </a:ext>
            </a:extLst>
          </p:cNvPr>
          <p:cNvSpPr>
            <a:spLocks noChangeArrowheads="1"/>
          </p:cNvSpPr>
          <p:nvPr/>
        </p:nvSpPr>
        <p:spPr bwMode="auto">
          <a:xfrm>
            <a:off x="6760369" y="1729979"/>
            <a:ext cx="2383631" cy="534590"/>
          </a:xfrm>
          <a:prstGeom prst="rect">
            <a:avLst/>
          </a:prstGeom>
          <a:solidFill>
            <a:schemeClr val="accent2"/>
          </a:solidFill>
          <a:ln>
            <a:noFill/>
          </a:ln>
        </p:spPr>
        <p:txBody>
          <a:bodyPr lIns="80979" tIns="0" rIns="0" bIns="53986" anchor="ctr">
            <a:normAutofit fontScale="77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fontAlgn="auto" hangingPunct="1">
              <a:spcBef>
                <a:spcPct val="0"/>
              </a:spcBef>
              <a:buClrTx/>
              <a:buSzTx/>
              <a:buFont typeface="Arial" panose="020B0604020202020204" pitchFamily="34" charset="0"/>
              <a:buNone/>
              <a:defRPr/>
            </a:pPr>
            <a:endParaRPr lang="zh-CN" altLang="en-US" sz="4500" noProof="1">
              <a:solidFill>
                <a:srgbClr val="FFFFFF"/>
              </a:solidFill>
            </a:endParaRPr>
          </a:p>
        </p:txBody>
      </p:sp>
      <p:sp>
        <p:nvSpPr>
          <p:cNvPr id="6" name="MH_Number">
            <a:extLst>
              <a:ext uri="{FF2B5EF4-FFF2-40B4-BE49-F238E27FC236}">
                <a16:creationId xmlns:a16="http://schemas.microsoft.com/office/drawing/2014/main" id="{1E1DD190-0569-43D8-A218-76B032634914}"/>
              </a:ext>
            </a:extLst>
          </p:cNvPr>
          <p:cNvSpPr>
            <a:spLocks noChangeArrowheads="1"/>
          </p:cNvSpPr>
          <p:nvPr/>
        </p:nvSpPr>
        <p:spPr bwMode="auto">
          <a:xfrm>
            <a:off x="5931694" y="2450307"/>
            <a:ext cx="828675" cy="8262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6993" tIns="0" rIns="0" bIns="26993" anchor="ctr"/>
          <a:lstStyle/>
          <a:p>
            <a:pPr algn="ctr" eaLnBrk="1" hangingPunct="1">
              <a:lnSpc>
                <a:spcPct val="110000"/>
              </a:lnSpc>
              <a:buSzPct val="60000"/>
              <a:buFont typeface="Arial" panose="020B0604020202020204" pitchFamily="34" charset="0"/>
              <a:buNone/>
            </a:pPr>
            <a:endParaRPr lang="zh-CN" altLang="en-US" sz="4500">
              <a:solidFill>
                <a:srgbClr val="FFFFFF"/>
              </a:solidFill>
            </a:endParaRPr>
          </a:p>
        </p:txBody>
      </p:sp>
      <p:sp>
        <p:nvSpPr>
          <p:cNvPr id="3" name="文本占位符 2"/>
          <p:cNvSpPr>
            <a:spLocks noGrp="1"/>
          </p:cNvSpPr>
          <p:nvPr>
            <p:ph type="body" idx="1"/>
          </p:nvPr>
        </p:nvSpPr>
        <p:spPr>
          <a:xfrm>
            <a:off x="623888" y="3442099"/>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noProof="1"/>
              <a:t>单击此处编辑母版文本样式</a:t>
            </a:r>
          </a:p>
        </p:txBody>
      </p:sp>
      <p:sp>
        <p:nvSpPr>
          <p:cNvPr id="2" name="标题 1"/>
          <p:cNvSpPr>
            <a:spLocks noGrp="1"/>
          </p:cNvSpPr>
          <p:nvPr>
            <p:ph type="title"/>
          </p:nvPr>
        </p:nvSpPr>
        <p:spPr>
          <a:xfrm>
            <a:off x="0" y="2451600"/>
            <a:ext cx="5842800" cy="826200"/>
          </a:xfrm>
        </p:spPr>
        <p:txBody>
          <a:bodyPr lIns="144000" tIns="0" rIns="144000" bIns="0">
            <a:normAutofit/>
          </a:bodyPr>
          <a:lstStyle>
            <a:lvl1pPr algn="r">
              <a:defRPr sz="2700" b="0">
                <a:solidFill>
                  <a:schemeClr val="bg1"/>
                </a:solidFill>
              </a:defRPr>
            </a:lvl1pPr>
          </a:lstStyle>
          <a:p>
            <a:r>
              <a:rPr lang="zh-CN" altLang="en-US" noProof="1"/>
              <a:t>单击此处编辑母版标题样式</a:t>
            </a:r>
          </a:p>
        </p:txBody>
      </p:sp>
      <p:sp>
        <p:nvSpPr>
          <p:cNvPr id="7" name="日期占位符 3">
            <a:extLst>
              <a:ext uri="{FF2B5EF4-FFF2-40B4-BE49-F238E27FC236}">
                <a16:creationId xmlns:a16="http://schemas.microsoft.com/office/drawing/2014/main" id="{CB87954B-0165-4E01-8160-9F79564261D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D853503E-2F6B-49B8-AE25-CD6C59D47F8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163F723-814C-4E94-AFCB-55DA865D6255}"/>
              </a:ext>
            </a:extLst>
          </p:cNvPr>
          <p:cNvSpPr>
            <a:spLocks noGrp="1"/>
          </p:cNvSpPr>
          <p:nvPr>
            <p:ph type="sldNum" sz="quarter" idx="12"/>
          </p:nvPr>
        </p:nvSpPr>
        <p:spPr/>
        <p:txBody>
          <a:bodyPr/>
          <a:lstStyle>
            <a:lvl1pPr>
              <a:defRPr/>
            </a:lvl1pPr>
          </a:lstStyle>
          <a:p>
            <a:pPr>
              <a:defRPr/>
            </a:pPr>
            <a:fld id="{5DD15E72-3522-4AA1-B256-8BAA6972E299}" type="slidenum">
              <a:rPr altLang="en-US"/>
              <a:pPr>
                <a:defRPr/>
              </a:pPr>
              <a:t>‹#›</a:t>
            </a:fld>
            <a:endParaRPr lang="zh-CN" altLang="en-US"/>
          </a:p>
        </p:txBody>
      </p:sp>
    </p:spTree>
    <p:extLst>
      <p:ext uri="{BB962C8B-B14F-4D97-AF65-F5344CB8AC3E}">
        <p14:creationId xmlns:p14="http://schemas.microsoft.com/office/powerpoint/2010/main" val="2033680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sz="half" idx="1"/>
          </p:nvPr>
        </p:nvSpPr>
        <p:spPr>
          <a:xfrm>
            <a:off x="468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内容占位符 3"/>
          <p:cNvSpPr>
            <a:spLocks noGrp="1"/>
          </p:cNvSpPr>
          <p:nvPr>
            <p:ph sz="half" idx="2"/>
          </p:nvPr>
        </p:nvSpPr>
        <p:spPr>
          <a:xfrm>
            <a:off x="4659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日期占位符 1">
            <a:extLst>
              <a:ext uri="{FF2B5EF4-FFF2-40B4-BE49-F238E27FC236}">
                <a16:creationId xmlns:a16="http://schemas.microsoft.com/office/drawing/2014/main" id="{4FA5C7A2-6139-4639-8DF9-B996FB0A36F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385F326D-1865-44DC-A40E-5CD79B6B2CD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55E8AC94-D081-4E68-AF1D-4CD504C85ABA}"/>
              </a:ext>
            </a:extLst>
          </p:cNvPr>
          <p:cNvSpPr>
            <a:spLocks noGrp="1"/>
          </p:cNvSpPr>
          <p:nvPr>
            <p:ph type="sldNum" sz="quarter" idx="12"/>
          </p:nvPr>
        </p:nvSpPr>
        <p:spPr/>
        <p:txBody>
          <a:bodyPr/>
          <a:lstStyle>
            <a:lvl1pPr>
              <a:defRPr/>
            </a:lvl1pPr>
          </a:lstStyle>
          <a:p>
            <a:pPr>
              <a:defRPr/>
            </a:pPr>
            <a:fld id="{690598B8-D488-4C9D-8979-EEDEB1377D6B}" type="slidenum">
              <a:rPr altLang="en-US"/>
              <a:pPr>
                <a:defRPr/>
              </a:pPr>
              <a:t>‹#›</a:t>
            </a:fld>
            <a:endParaRPr lang="zh-CN" altLang="en-US"/>
          </a:p>
        </p:txBody>
      </p:sp>
    </p:spTree>
    <p:extLst>
      <p:ext uri="{BB962C8B-B14F-4D97-AF65-F5344CB8AC3E}">
        <p14:creationId xmlns:p14="http://schemas.microsoft.com/office/powerpoint/2010/main" val="10701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100" y="143100"/>
            <a:ext cx="7886700" cy="540000"/>
          </a:xfrm>
        </p:spPr>
        <p:txBody>
          <a:bodyPr>
            <a:normAutofit/>
          </a:bodyPr>
          <a:lstStyle/>
          <a:p>
            <a:r>
              <a:rPr lang="zh-CN" altLang="en-US" noProof="1"/>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30239" y="1878806"/>
            <a:ext cx="3868737"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1878806"/>
            <a:ext cx="3887788"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7" name="日期占位符 1">
            <a:extLst>
              <a:ext uri="{FF2B5EF4-FFF2-40B4-BE49-F238E27FC236}">
                <a16:creationId xmlns:a16="http://schemas.microsoft.com/office/drawing/2014/main" id="{8AAFAF1C-3E4E-4169-8689-B9AAC2C91FE9}"/>
              </a:ext>
            </a:extLst>
          </p:cNvPr>
          <p:cNvSpPr>
            <a:spLocks noGrp="1"/>
          </p:cNvSpPr>
          <p:nvPr>
            <p:ph type="dt" sz="half" idx="10"/>
          </p:nvPr>
        </p:nvSpPr>
        <p:spPr/>
        <p:txBody>
          <a:bodyPr/>
          <a:lstStyle>
            <a:lvl1pPr>
              <a:defRPr/>
            </a:lvl1pPr>
          </a:lstStyle>
          <a:p>
            <a:pPr>
              <a:defRPr/>
            </a:pPr>
            <a:endParaRPr lang="zh-CN" altLang="en-US"/>
          </a:p>
        </p:txBody>
      </p:sp>
      <p:sp>
        <p:nvSpPr>
          <p:cNvPr id="8" name="页脚占位符 2">
            <a:extLst>
              <a:ext uri="{FF2B5EF4-FFF2-40B4-BE49-F238E27FC236}">
                <a16:creationId xmlns:a16="http://schemas.microsoft.com/office/drawing/2014/main" id="{248BB668-A173-4DA0-B56C-A7B5B2F381CD}"/>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ED7B3F91-6E21-42D7-A8C2-1A5240CD07D8}"/>
              </a:ext>
            </a:extLst>
          </p:cNvPr>
          <p:cNvSpPr>
            <a:spLocks noGrp="1"/>
          </p:cNvSpPr>
          <p:nvPr>
            <p:ph type="sldNum" sz="quarter" idx="12"/>
          </p:nvPr>
        </p:nvSpPr>
        <p:spPr/>
        <p:txBody>
          <a:bodyPr/>
          <a:lstStyle>
            <a:lvl1pPr>
              <a:defRPr/>
            </a:lvl1pPr>
          </a:lstStyle>
          <a:p>
            <a:pPr>
              <a:defRPr/>
            </a:pPr>
            <a:fld id="{316E5495-E57C-482A-B034-A342904BD606}" type="slidenum">
              <a:rPr altLang="en-US"/>
              <a:pPr>
                <a:defRPr/>
              </a:pPr>
              <a:t>‹#›</a:t>
            </a:fld>
            <a:endParaRPr lang="zh-CN" altLang="en-US"/>
          </a:p>
        </p:txBody>
      </p:sp>
    </p:spTree>
    <p:extLst>
      <p:ext uri="{BB962C8B-B14F-4D97-AF65-F5344CB8AC3E}">
        <p14:creationId xmlns:p14="http://schemas.microsoft.com/office/powerpoint/2010/main" val="4288248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5">
            <a:extLst>
              <a:ext uri="{FF2B5EF4-FFF2-40B4-BE49-F238E27FC236}">
                <a16:creationId xmlns:a16="http://schemas.microsoft.com/office/drawing/2014/main" id="{BC24E659-CA7E-4E96-8FD8-B771CDDC660F}"/>
              </a:ext>
            </a:extLst>
          </p:cNvPr>
          <p:cNvSpPr>
            <a:spLocks noChangeArrowheads="1"/>
          </p:cNvSpPr>
          <p:nvPr/>
        </p:nvSpPr>
        <p:spPr bwMode="auto">
          <a:xfrm>
            <a:off x="1143000" y="2082404"/>
            <a:ext cx="6858000" cy="31551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610" tIns="35234" rIns="67610" bIns="35234" anchor="ctr"/>
          <a:lstStyle/>
          <a:p>
            <a:pPr algn="ctr" eaLnBrk="1" hangingPunct="1">
              <a:lnSpc>
                <a:spcPct val="110000"/>
              </a:lnSpc>
              <a:buSzPct val="60000"/>
              <a:buFont typeface="Arial" panose="020B0604020202020204" pitchFamily="34" charset="0"/>
              <a:buNone/>
            </a:pPr>
            <a:endParaRPr lang="zh-CN" altLang="en-US" sz="1350">
              <a:solidFill>
                <a:srgbClr val="FFFFFF"/>
              </a:solidFill>
              <a:latin typeface="Calibri" panose="020F0502020204030204" pitchFamily="34" charset="0"/>
              <a:ea typeface="宋体" panose="02010600030101010101" pitchFamily="2" charset="-122"/>
            </a:endParaRPr>
          </a:p>
        </p:txBody>
      </p:sp>
      <p:sp>
        <p:nvSpPr>
          <p:cNvPr id="4" name="矩形 4">
            <a:extLst>
              <a:ext uri="{FF2B5EF4-FFF2-40B4-BE49-F238E27FC236}">
                <a16:creationId xmlns:a16="http://schemas.microsoft.com/office/drawing/2014/main" id="{63A1A037-2292-486B-A1C5-4FE1770E207C}"/>
              </a:ext>
            </a:extLst>
          </p:cNvPr>
          <p:cNvSpPr>
            <a:spLocks noChangeArrowheads="1"/>
          </p:cNvSpPr>
          <p:nvPr/>
        </p:nvSpPr>
        <p:spPr bwMode="auto">
          <a:xfrm>
            <a:off x="1143000" y="2155032"/>
            <a:ext cx="6858000" cy="511969"/>
          </a:xfrm>
          <a:prstGeom prst="rect">
            <a:avLst/>
          </a:prstGeom>
          <a:solidFill>
            <a:schemeClr val="accent1"/>
          </a:solidFill>
          <a:ln>
            <a:noFill/>
          </a:ln>
        </p:spPr>
        <p:txBody>
          <a:bodyPr lIns="0" tIns="26993" rIns="0" bIns="0" anchor="ctr">
            <a:normAutofit fontScale="92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fontAlgn="auto" hangingPunct="1">
              <a:spcBef>
                <a:spcPct val="0"/>
              </a:spcBef>
              <a:buClrTx/>
              <a:buSzTx/>
              <a:buFont typeface="Arial" panose="020B0604020202020204" pitchFamily="34" charset="0"/>
              <a:buNone/>
              <a:defRPr/>
            </a:pPr>
            <a:endParaRPr lang="zh-CN" altLang="en-US" sz="3600" b="1" noProof="1">
              <a:solidFill>
                <a:srgbClr val="FFFFFF"/>
              </a:solidFill>
            </a:endParaRPr>
          </a:p>
        </p:txBody>
      </p:sp>
      <p:sp>
        <p:nvSpPr>
          <p:cNvPr id="2" name="标题 1"/>
          <p:cNvSpPr>
            <a:spLocks noGrp="1"/>
          </p:cNvSpPr>
          <p:nvPr>
            <p:ph type="title"/>
          </p:nvPr>
        </p:nvSpPr>
        <p:spPr>
          <a:xfrm>
            <a:off x="1142100" y="2154600"/>
            <a:ext cx="6858000" cy="513000"/>
          </a:xfrm>
        </p:spPr>
        <p:txBody>
          <a:bodyPr>
            <a:normAutofit/>
          </a:bodyPr>
          <a:lstStyle>
            <a:lvl1pPr algn="ctr">
              <a:defRPr sz="3300"/>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C1F54ED8-A1E4-4A0C-87B4-DA495642138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3">
            <a:extLst>
              <a:ext uri="{FF2B5EF4-FFF2-40B4-BE49-F238E27FC236}">
                <a16:creationId xmlns:a16="http://schemas.microsoft.com/office/drawing/2014/main" id="{33B0235A-EAE9-428A-9512-9F38D39BBC2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D7DF83E5-3F80-40F9-9D3F-FA1E3CE4E177}"/>
              </a:ext>
            </a:extLst>
          </p:cNvPr>
          <p:cNvSpPr>
            <a:spLocks noGrp="1"/>
          </p:cNvSpPr>
          <p:nvPr>
            <p:ph type="sldNum" sz="quarter" idx="12"/>
          </p:nvPr>
        </p:nvSpPr>
        <p:spPr/>
        <p:txBody>
          <a:bodyPr/>
          <a:lstStyle>
            <a:lvl1pPr>
              <a:defRPr/>
            </a:lvl1pPr>
          </a:lstStyle>
          <a:p>
            <a:pPr>
              <a:defRPr/>
            </a:pPr>
            <a:fld id="{108C40F4-E2D8-406C-8608-77A5CBED161E}" type="slidenum">
              <a:rPr altLang="en-US"/>
              <a:pPr>
                <a:defRPr/>
              </a:pPr>
              <a:t>‹#›</a:t>
            </a:fld>
            <a:endParaRPr lang="zh-CN" altLang="en-US"/>
          </a:p>
        </p:txBody>
      </p:sp>
    </p:spTree>
    <p:extLst>
      <p:ext uri="{BB962C8B-B14F-4D97-AF65-F5344CB8AC3E}">
        <p14:creationId xmlns:p14="http://schemas.microsoft.com/office/powerpoint/2010/main" val="672940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18D243-2CC1-4469-80FC-7BBD6FF1CD07}"/>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id="{9E4C6B7F-E978-4595-AA91-E4595075FA3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79055A92-5673-4482-9D41-FEE597B80483}"/>
              </a:ext>
            </a:extLst>
          </p:cNvPr>
          <p:cNvSpPr>
            <a:spLocks noGrp="1"/>
          </p:cNvSpPr>
          <p:nvPr>
            <p:ph type="sldNum" sz="quarter" idx="12"/>
          </p:nvPr>
        </p:nvSpPr>
        <p:spPr/>
        <p:txBody>
          <a:bodyPr/>
          <a:lstStyle>
            <a:lvl1pPr>
              <a:defRPr/>
            </a:lvl1pPr>
          </a:lstStyle>
          <a:p>
            <a:pPr>
              <a:defRPr/>
            </a:pPr>
            <a:fld id="{BC646378-2C74-4C74-8305-C7A35BB28A5D}" type="slidenum">
              <a:rPr altLang="en-US"/>
              <a:pPr>
                <a:defRPr/>
              </a:pPr>
              <a:t>‹#›</a:t>
            </a:fld>
            <a:endParaRPr lang="zh-CN" altLang="en-US"/>
          </a:p>
        </p:txBody>
      </p:sp>
    </p:spTree>
    <p:extLst>
      <p:ext uri="{BB962C8B-B14F-4D97-AF65-F5344CB8AC3E}">
        <p14:creationId xmlns:p14="http://schemas.microsoft.com/office/powerpoint/2010/main" val="94629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905581"/>
            <a:ext cx="3123900" cy="1200150"/>
          </a:xfrm>
        </p:spPr>
        <p:txBody>
          <a:bodyPr anchor="b"/>
          <a:lstStyle>
            <a:lvl1pPr>
              <a:defRPr sz="2400">
                <a:solidFill>
                  <a:schemeClr val="tx1"/>
                </a:solidFill>
              </a:defRPr>
            </a:lvl1pPr>
          </a:lstStyle>
          <a:p>
            <a:r>
              <a:rPr lang="zh-CN" altLang="en-US" noProof="1"/>
              <a:t>单击此处编辑母版标题样式</a:t>
            </a:r>
          </a:p>
        </p:txBody>
      </p:sp>
      <p:sp>
        <p:nvSpPr>
          <p:cNvPr id="3" name="图片占位符 2"/>
          <p:cNvSpPr>
            <a:spLocks noGrp="1" noChangeAspect="1"/>
          </p:cNvSpPr>
          <p:nvPr>
            <p:ph type="pic" idx="1"/>
          </p:nvPr>
        </p:nvSpPr>
        <p:spPr>
          <a:xfrm>
            <a:off x="3888000" y="905581"/>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0" y="2105731"/>
            <a:ext cx="3123900" cy="2858691"/>
          </a:xfrm>
        </p:spPr>
        <p:txBody>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64F9AD29-3DE3-4775-B75A-AA0EF2D2B88C}"/>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9678A3F8-C5B6-42E5-B34D-2DD6DB91EC1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57B5E58-92D7-4A59-9360-D50089B147C8}"/>
              </a:ext>
            </a:extLst>
          </p:cNvPr>
          <p:cNvSpPr>
            <a:spLocks noGrp="1"/>
          </p:cNvSpPr>
          <p:nvPr>
            <p:ph type="sldNum" sz="quarter" idx="12"/>
          </p:nvPr>
        </p:nvSpPr>
        <p:spPr/>
        <p:txBody>
          <a:bodyPr/>
          <a:lstStyle>
            <a:lvl1pPr>
              <a:defRPr/>
            </a:lvl1pPr>
          </a:lstStyle>
          <a:p>
            <a:pPr>
              <a:defRPr/>
            </a:pPr>
            <a:fld id="{2F88F293-862A-4E1E-8F6F-64620CF5F6F1}" type="slidenum">
              <a:rPr altLang="en-US"/>
              <a:pPr>
                <a:defRPr/>
              </a:pPr>
              <a:t>‹#›</a:t>
            </a:fld>
            <a:endParaRPr lang="zh-CN" altLang="en-US"/>
          </a:p>
        </p:txBody>
      </p:sp>
    </p:spTree>
    <p:extLst>
      <p:ext uri="{BB962C8B-B14F-4D97-AF65-F5344CB8AC3E}">
        <p14:creationId xmlns:p14="http://schemas.microsoft.com/office/powerpoint/2010/main" val="3660862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47512" y="1003663"/>
            <a:ext cx="811211" cy="3865517"/>
          </a:xfrm>
        </p:spPr>
        <p:txBody>
          <a:bodyPr vert="eaVert">
            <a:normAutofit/>
          </a:bodyPr>
          <a:lstStyle>
            <a:lvl1pPr>
              <a:defRPr sz="2100">
                <a:solidFill>
                  <a:schemeClr val="tx1">
                    <a:lumMod val="75000"/>
                  </a:schemeClr>
                </a:solidFill>
              </a:defRPr>
            </a:lvl1pPr>
          </a:lstStyle>
          <a:p>
            <a:r>
              <a:rPr lang="zh-CN" altLang="en-US" noProof="1"/>
              <a:t>单击此处编辑母版标题样式</a:t>
            </a:r>
          </a:p>
        </p:txBody>
      </p:sp>
      <p:sp>
        <p:nvSpPr>
          <p:cNvPr id="3" name="竖排文字占位符 2"/>
          <p:cNvSpPr>
            <a:spLocks noGrp="1"/>
          </p:cNvSpPr>
          <p:nvPr>
            <p:ph type="body" orient="vert" idx="1"/>
          </p:nvPr>
        </p:nvSpPr>
        <p:spPr>
          <a:xfrm>
            <a:off x="419326" y="1003663"/>
            <a:ext cx="7284812" cy="3865517"/>
          </a:xfrm>
        </p:spPr>
        <p:txBody>
          <a:bodyPr vert="eaVert"/>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B13351E9-6A83-42EF-9BD3-21F0F25823C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F5FA22C7-C43B-4FFA-A75F-B893757FDBB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A17DCCED-EA89-4A3E-89E9-73E1ECFEC2E7}"/>
              </a:ext>
            </a:extLst>
          </p:cNvPr>
          <p:cNvSpPr>
            <a:spLocks noGrp="1"/>
          </p:cNvSpPr>
          <p:nvPr>
            <p:ph type="sldNum" sz="quarter" idx="12"/>
          </p:nvPr>
        </p:nvSpPr>
        <p:spPr/>
        <p:txBody>
          <a:bodyPr/>
          <a:lstStyle>
            <a:lvl1pPr>
              <a:defRPr/>
            </a:lvl1pPr>
          </a:lstStyle>
          <a:p>
            <a:pPr>
              <a:defRPr/>
            </a:pPr>
            <a:fld id="{A54B2750-17A8-4701-95C9-262C453F12E7}" type="slidenum">
              <a:rPr altLang="en-US"/>
              <a:pPr>
                <a:defRPr/>
              </a:pPr>
              <a:t>‹#›</a:t>
            </a:fld>
            <a:endParaRPr lang="zh-CN" altLang="en-US"/>
          </a:p>
        </p:txBody>
      </p:sp>
    </p:spTree>
    <p:extLst>
      <p:ext uri="{BB962C8B-B14F-4D97-AF65-F5344CB8AC3E}">
        <p14:creationId xmlns:p14="http://schemas.microsoft.com/office/powerpoint/2010/main" val="3520980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133946" y="920626"/>
            <a:ext cx="8876109" cy="4130278"/>
          </a:xfrm>
        </p:spPr>
        <p:txBody>
          <a:bodyPr/>
          <a:lstStyle>
            <a:lvl1pPr>
              <a:defRPr>
                <a:solidFill>
                  <a:schemeClr val="tx1">
                    <a:lumMod val="75000"/>
                  </a:schemeClr>
                </a:solidFill>
              </a:defRPr>
            </a:lvl1pPr>
            <a:lvl2pPr>
              <a:defRPr>
                <a:solidFill>
                  <a:srgbClr val="3B4355"/>
                </a:solidFill>
              </a:defRPr>
            </a:lvl2pPr>
            <a:lvl3pPr>
              <a:defRPr sz="1500">
                <a:solidFill>
                  <a:schemeClr val="tx1">
                    <a:lumMod val="75000"/>
                  </a:schemeClr>
                </a:solidFill>
              </a:defRPr>
            </a:lvl3pPr>
            <a:lvl4pPr>
              <a:defRPr sz="1350">
                <a:solidFill>
                  <a:schemeClr val="tx1">
                    <a:lumMod val="75000"/>
                  </a:schemeClr>
                </a:solidFill>
              </a:defRPr>
            </a:lvl4pPr>
            <a:lvl5pPr>
              <a:defRPr sz="1350">
                <a:solidFill>
                  <a:schemeClr val="tx1">
                    <a:lumMod val="75000"/>
                  </a:schemeClr>
                </a:solidFill>
              </a:defRPr>
            </a:lvl5pPr>
            <a:lvl6pPr>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3" name="日期占位符 1">
            <a:extLst>
              <a:ext uri="{FF2B5EF4-FFF2-40B4-BE49-F238E27FC236}">
                <a16:creationId xmlns:a16="http://schemas.microsoft.com/office/drawing/2014/main" id="{60CAEFF3-07BD-4FB8-9171-7C5EFA489470}"/>
              </a:ext>
            </a:extLst>
          </p:cNvPr>
          <p:cNvSpPr>
            <a:spLocks noGrp="1"/>
          </p:cNvSpPr>
          <p:nvPr>
            <p:ph type="dt" sz="half" idx="14"/>
          </p:nvPr>
        </p:nvSpPr>
        <p:spPr/>
        <p:txBody>
          <a:bodyPr/>
          <a:lstStyle>
            <a:lvl1pPr>
              <a:defRPr/>
            </a:lvl1pPr>
          </a:lstStyle>
          <a:p>
            <a:pPr>
              <a:defRPr/>
            </a:pPr>
            <a:endParaRPr lang="zh-CN" altLang="en-US"/>
          </a:p>
        </p:txBody>
      </p:sp>
      <p:sp>
        <p:nvSpPr>
          <p:cNvPr id="4" name="页脚占位符 2">
            <a:extLst>
              <a:ext uri="{FF2B5EF4-FFF2-40B4-BE49-F238E27FC236}">
                <a16:creationId xmlns:a16="http://schemas.microsoft.com/office/drawing/2014/main" id="{81C63E83-B182-4EE7-B444-9F209A1B1A71}"/>
              </a:ext>
            </a:extLst>
          </p:cNvPr>
          <p:cNvSpPr>
            <a:spLocks noGrp="1"/>
          </p:cNvSpPr>
          <p:nvPr>
            <p:ph type="ftr" sz="quarter" idx="15"/>
          </p:nvPr>
        </p:nvSpPr>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47B5F2D9-6817-446C-BCD5-A499DD2AF8A6}"/>
              </a:ext>
            </a:extLst>
          </p:cNvPr>
          <p:cNvSpPr>
            <a:spLocks noGrp="1"/>
          </p:cNvSpPr>
          <p:nvPr>
            <p:ph type="sldNum" sz="quarter" idx="16"/>
          </p:nvPr>
        </p:nvSpPr>
        <p:spPr/>
        <p:txBody>
          <a:bodyPr/>
          <a:lstStyle>
            <a:lvl1pPr>
              <a:defRPr/>
            </a:lvl1pPr>
          </a:lstStyle>
          <a:p>
            <a:pPr>
              <a:defRPr/>
            </a:pPr>
            <a:fld id="{4D51DADE-E311-4B3E-A85B-85953DE3791D}" type="slidenum">
              <a:rPr altLang="en-US"/>
              <a:pPr>
                <a:defRPr/>
              </a:pPr>
              <a:t>‹#›</a:t>
            </a:fld>
            <a:endParaRPr lang="zh-CN" altLang="en-US"/>
          </a:p>
        </p:txBody>
      </p:sp>
    </p:spTree>
    <p:extLst>
      <p:ext uri="{BB962C8B-B14F-4D97-AF65-F5344CB8AC3E}">
        <p14:creationId xmlns:p14="http://schemas.microsoft.com/office/powerpoint/2010/main" val="156085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2757"/>
            <a:ext cx="1770527" cy="520743"/>
          </a:xfrm>
          <a:prstGeom prst="rect">
            <a:avLst/>
          </a:prstGeom>
        </p:spPr>
      </p:pic>
    </p:spTree>
    <p:extLst>
      <p:ext uri="{BB962C8B-B14F-4D97-AF65-F5344CB8AC3E}">
        <p14:creationId xmlns:p14="http://schemas.microsoft.com/office/powerpoint/2010/main" val="2759027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2021/11/28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2021/11/28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2021/11/28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2021/11/28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ags" Target="../tags/tag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2021/11/28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图片6">
            <a:extLst>
              <a:ext uri="{FF2B5EF4-FFF2-40B4-BE49-F238E27FC236}">
                <a16:creationId xmlns:a16="http://schemas.microsoft.com/office/drawing/2014/main" id="{BB14544E-8FFF-4F80-9EF7-A7FD61D385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44F45C23-2111-4F37-9C3D-CCEF40B0A0D1}"/>
              </a:ext>
            </a:extLst>
          </p:cNvPr>
          <p:cNvSpPr>
            <a:spLocks noGrp="1" noChangeArrowheads="1"/>
          </p:cNvSpPr>
          <p:nvPr>
            <p:ph type="title" idx="4294967295"/>
            <p:custDataLst>
              <p:tags r:id="rId12"/>
            </p:custDataLst>
          </p:nvPr>
        </p:nvSpPr>
        <p:spPr bwMode="auto">
          <a:xfrm>
            <a:off x="467917" y="141685"/>
            <a:ext cx="808791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F87529E9-8AA0-4A78-AFEE-47D76D5F3F4F}"/>
              </a:ext>
            </a:extLst>
          </p:cNvPr>
          <p:cNvSpPr>
            <a:spLocks noGrp="1" noChangeArrowheads="1"/>
          </p:cNvSpPr>
          <p:nvPr>
            <p:ph type="body" idx="1"/>
            <p:custDataLst>
              <p:tags r:id="rId13"/>
            </p:custDataLst>
          </p:nvPr>
        </p:nvSpPr>
        <p:spPr bwMode="auto">
          <a:xfrm>
            <a:off x="467917" y="1041798"/>
            <a:ext cx="8087915" cy="3539728"/>
          </a:xfrm>
          <a:prstGeom prst="rect">
            <a:avLst/>
          </a:prstGeom>
          <a:noFill/>
          <a:ln>
            <a:noFill/>
          </a:ln>
          <a:effectLst/>
        </p:spPr>
        <p:txBody>
          <a:bodyPr vert="horz" wrap="square" lIns="91440" tIns="45720" rIns="91440" bIns="45720" numCol="1" anchor="t" anchorCtr="0" compatLnSpc="1">
            <a:normAutofit/>
          </a:body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2" name="日期占位符 1">
            <a:extLst>
              <a:ext uri="{FF2B5EF4-FFF2-40B4-BE49-F238E27FC236}">
                <a16:creationId xmlns:a16="http://schemas.microsoft.com/office/drawing/2014/main" id="{16FBC0E9-4EF6-4D5D-967B-8C6B40319D47}"/>
              </a:ext>
            </a:extLst>
          </p:cNvPr>
          <p:cNvSpPr>
            <a:spLocks noGrp="1"/>
          </p:cNvSpPr>
          <p:nvPr>
            <p:ph type="dt" sz="half" idx="2"/>
          </p:nvPr>
        </p:nvSpPr>
        <p:spPr>
          <a:xfrm>
            <a:off x="628650" y="5007769"/>
            <a:ext cx="2057400" cy="100013"/>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900" noProof="1">
                <a:solidFill>
                  <a:schemeClr val="tx1">
                    <a:tint val="75000"/>
                  </a:schemeClr>
                </a:solidFill>
                <a:latin typeface="+mn-lt"/>
                <a:ea typeface="+mn-ea"/>
              </a:defRPr>
            </a:lvl1pPr>
          </a:lstStyle>
          <a:p>
            <a:pPr>
              <a:defRPr/>
            </a:pPr>
            <a:endParaRPr lang="zh-CN" altLang="en-US"/>
          </a:p>
        </p:txBody>
      </p:sp>
      <p:sp>
        <p:nvSpPr>
          <p:cNvPr id="3" name="页脚占位符 2">
            <a:extLst>
              <a:ext uri="{FF2B5EF4-FFF2-40B4-BE49-F238E27FC236}">
                <a16:creationId xmlns:a16="http://schemas.microsoft.com/office/drawing/2014/main" id="{1735F41B-B95D-4DF2-B10C-FC71CC0DE6FC}"/>
              </a:ext>
            </a:extLst>
          </p:cNvPr>
          <p:cNvSpPr>
            <a:spLocks noGrp="1"/>
          </p:cNvSpPr>
          <p:nvPr>
            <p:ph type="ftr" sz="quarter" idx="3"/>
          </p:nvPr>
        </p:nvSpPr>
        <p:spPr>
          <a:xfrm>
            <a:off x="3028950" y="5007769"/>
            <a:ext cx="3086100" cy="100013"/>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900" noProof="1">
                <a:solidFill>
                  <a:schemeClr val="tx1">
                    <a:tint val="75000"/>
                  </a:schemeClr>
                </a:solidFill>
                <a:latin typeface="Arial" panose="020B0604020202020204" pitchFamily="34" charset="0"/>
              </a:defRPr>
            </a:lvl1pPr>
          </a:lstStyle>
          <a:p>
            <a:pPr>
              <a:defRPr/>
            </a:pPr>
            <a:endParaRPr lang="zh-CN" altLang="en-US"/>
          </a:p>
        </p:txBody>
      </p:sp>
      <p:sp>
        <p:nvSpPr>
          <p:cNvPr id="4" name="灯片编号占位符 3">
            <a:extLst>
              <a:ext uri="{FF2B5EF4-FFF2-40B4-BE49-F238E27FC236}">
                <a16:creationId xmlns:a16="http://schemas.microsoft.com/office/drawing/2014/main" id="{3EE5A44A-E3F5-4E41-9B21-899C0AF697B0}"/>
              </a:ext>
            </a:extLst>
          </p:cNvPr>
          <p:cNvSpPr>
            <a:spLocks noGrp="1"/>
          </p:cNvSpPr>
          <p:nvPr>
            <p:ph type="sldNum" sz="quarter" idx="4"/>
          </p:nvPr>
        </p:nvSpPr>
        <p:spPr>
          <a:xfrm>
            <a:off x="6457950" y="5007769"/>
            <a:ext cx="2057400" cy="100013"/>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900" noProof="1">
                <a:solidFill>
                  <a:srgbClr val="919293"/>
                </a:solidFill>
              </a:defRPr>
            </a:lvl1pPr>
          </a:lstStyle>
          <a:p>
            <a:pPr>
              <a:defRPr/>
            </a:pPr>
            <a:fld id="{008AC60D-05C8-4D6C-A4BA-36EE61C7D157}" type="slidenum">
              <a:rPr altLang="en-US"/>
              <a:pPr>
                <a:defRPr/>
              </a:pPr>
              <a:t>‹#›</a:t>
            </a:fld>
            <a:endParaRPr lang="zh-CN" altLang="en-US"/>
          </a:p>
        </p:txBody>
      </p:sp>
    </p:spTree>
    <p:extLst>
      <p:ext uri="{BB962C8B-B14F-4D97-AF65-F5344CB8AC3E}">
        <p14:creationId xmlns:p14="http://schemas.microsoft.com/office/powerpoint/2010/main" val="197179332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lvl1pPr algn="l" rtl="0" eaLnBrk="0" fontAlgn="base" hangingPunct="0">
        <a:spcBef>
          <a:spcPct val="0"/>
        </a:spcBef>
        <a:spcAft>
          <a:spcPct val="0"/>
        </a:spcAft>
        <a:defRPr sz="1950" b="1" kern="1200">
          <a:solidFill>
            <a:schemeClr val="bg1"/>
          </a:solidFill>
          <a:latin typeface="Arial" panose="020B0604020202020204" pitchFamily="34" charset="0"/>
          <a:ea typeface="黑体" panose="02010609060101010101" pitchFamily="49" charset="-122"/>
          <a:cs typeface="+mj-cs"/>
        </a:defRPr>
      </a:lvl1pPr>
      <a:lvl2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5pPr>
      <a:lvl6pPr marL="3429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6pPr>
      <a:lvl7pPr marL="6858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7pPr>
      <a:lvl8pPr marL="10287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8pPr>
      <a:lvl9pPr marL="13716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9pPr>
    </p:titleStyle>
    <p:bodyStyle>
      <a:lvl1pPr marL="257175" indent="-257175" algn="l" rtl="0" eaLnBrk="0" fontAlgn="base" hangingPunct="0">
        <a:spcBef>
          <a:spcPts val="225"/>
        </a:spcBef>
        <a:spcAft>
          <a:spcPts val="225"/>
        </a:spcAft>
        <a:buClr>
          <a:schemeClr val="accent2"/>
        </a:buClr>
        <a:buChar char="•"/>
        <a:defRPr sz="1800" kern="1200">
          <a:solidFill>
            <a:srgbClr val="2E2F31"/>
          </a:solidFill>
          <a:latin typeface="Arial" panose="020B0604020202020204" pitchFamily="34" charset="0"/>
          <a:ea typeface="黑体" panose="02010609060101010101" pitchFamily="49" charset="-122"/>
          <a:cs typeface="+mn-cs"/>
        </a:defRPr>
      </a:lvl1pPr>
      <a:lvl2pPr marL="53579" algn="l" rtl="0" eaLnBrk="0" fontAlgn="base" hangingPunct="0">
        <a:spcBef>
          <a:spcPct val="20000"/>
        </a:spcBef>
        <a:spcAft>
          <a:spcPct val="0"/>
        </a:spcAft>
        <a:buFont typeface="Arial" panose="020B0604020202020204" pitchFamily="34" charset="0"/>
        <a:buChar char="•"/>
        <a:defRPr sz="1800" kern="1200">
          <a:solidFill>
            <a:srgbClr val="888C8F"/>
          </a:solidFill>
          <a:latin typeface="Arial" panose="020B0604020202020204" pitchFamily="34" charset="0"/>
          <a:ea typeface="黑体" panose="02010609060101010101" pitchFamily="49" charset="-122"/>
          <a:cs typeface="+mn-cs"/>
        </a:defRPr>
      </a:lvl2pPr>
      <a:lvl3pPr marL="857250" indent="-171450" algn="l" rtl="0" eaLnBrk="0" fontAlgn="base" hangingPunct="0">
        <a:spcBef>
          <a:spcPts val="225"/>
        </a:spcBef>
        <a:spcAft>
          <a:spcPts val="225"/>
        </a:spcAft>
        <a:buChar char="•"/>
        <a:defRPr sz="1500" kern="1200">
          <a:solidFill>
            <a:schemeClr val="tx1"/>
          </a:solidFill>
          <a:latin typeface="+mn-lt"/>
          <a:ea typeface="+mn-ea"/>
          <a:cs typeface="+mn-cs"/>
        </a:defRPr>
      </a:lvl3pPr>
      <a:lvl4pPr marL="1200150" indent="-171450" algn="l" rtl="0" eaLnBrk="0" fontAlgn="base" hangingPunct="0">
        <a:spcBef>
          <a:spcPts val="225"/>
        </a:spcBef>
        <a:spcAft>
          <a:spcPts val="225"/>
        </a:spcAft>
        <a:buChar char="–"/>
        <a:defRPr sz="1500" kern="1200">
          <a:solidFill>
            <a:schemeClr val="tx1"/>
          </a:solidFill>
          <a:latin typeface="+mn-lt"/>
          <a:ea typeface="+mn-ea"/>
          <a:cs typeface="+mn-cs"/>
        </a:defRPr>
      </a:lvl4pPr>
      <a:lvl5pPr marL="1543050" indent="-171450" algn="l" rtl="0" eaLnBrk="0" fontAlgn="base" hangingPunct="0">
        <a:spcBef>
          <a:spcPts val="225"/>
        </a:spcBef>
        <a:spcAft>
          <a:spcPts val="225"/>
        </a:spcAft>
        <a:buChar char="»"/>
        <a:defRPr sz="1500" kern="1200">
          <a:solidFill>
            <a:schemeClr val="tx1"/>
          </a:solidFill>
          <a:latin typeface="+mn-lt"/>
          <a:ea typeface="+mn-ea"/>
          <a:cs typeface="+mn-cs"/>
        </a:defRPr>
      </a:lvl5pPr>
      <a:lvl6pPr marL="1885950" indent="-171450" algn="l" defTabSz="685324" rtl="0" eaLnBrk="1" latinLnBrk="0" hangingPunct="1">
        <a:lnSpc>
          <a:spcPct val="100000"/>
        </a:lnSpc>
        <a:spcBef>
          <a:spcPts val="225"/>
        </a:spcBef>
        <a:spcAft>
          <a:spcPts val="225"/>
        </a:spcAft>
        <a:buFont typeface="Arial" panose="020B0604020202020204" pitchFamily="34" charset="0"/>
        <a:buChar char="•"/>
        <a:defRPr sz="1350" kern="1200">
          <a:solidFill>
            <a:schemeClr val="tx1"/>
          </a:solidFill>
          <a:latin typeface="+mn-lt"/>
          <a:ea typeface="+mn-ea"/>
          <a:cs typeface="+mn-cs"/>
        </a:defRPr>
      </a:lvl6pPr>
      <a:lvl7pPr marL="22288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324" rtl="0" eaLnBrk="1" latinLnBrk="0" hangingPunct="1">
        <a:defRPr sz="1350" kern="1200">
          <a:solidFill>
            <a:schemeClr val="tx1"/>
          </a:solidFill>
          <a:latin typeface="+mn-lt"/>
          <a:ea typeface="+mn-ea"/>
          <a:cs typeface="+mn-cs"/>
        </a:defRPr>
      </a:lvl1pPr>
      <a:lvl2pPr marL="342900" algn="l" defTabSz="685324" rtl="0" eaLnBrk="1" latinLnBrk="0" hangingPunct="1">
        <a:defRPr sz="1350" kern="1200">
          <a:solidFill>
            <a:schemeClr val="tx1"/>
          </a:solidFill>
          <a:latin typeface="+mn-lt"/>
          <a:ea typeface="+mn-ea"/>
          <a:cs typeface="+mn-cs"/>
        </a:defRPr>
      </a:lvl2pPr>
      <a:lvl3pPr marL="685800" algn="l" defTabSz="685324" rtl="0" eaLnBrk="1" latinLnBrk="0" hangingPunct="1">
        <a:defRPr sz="1350" kern="1200">
          <a:solidFill>
            <a:schemeClr val="tx1"/>
          </a:solidFill>
          <a:latin typeface="+mn-lt"/>
          <a:ea typeface="+mn-ea"/>
          <a:cs typeface="+mn-cs"/>
        </a:defRPr>
      </a:lvl3pPr>
      <a:lvl4pPr marL="1028700" algn="l" defTabSz="685324" rtl="0" eaLnBrk="1" latinLnBrk="0" hangingPunct="1">
        <a:defRPr sz="1350" kern="1200">
          <a:solidFill>
            <a:schemeClr val="tx1"/>
          </a:solidFill>
          <a:latin typeface="+mn-lt"/>
          <a:ea typeface="+mn-ea"/>
          <a:cs typeface="+mn-cs"/>
        </a:defRPr>
      </a:lvl4pPr>
      <a:lvl5pPr marL="1371600" algn="l" defTabSz="685324" rtl="0" eaLnBrk="1" latinLnBrk="0" hangingPunct="1">
        <a:defRPr sz="1350" kern="1200">
          <a:solidFill>
            <a:schemeClr val="tx1"/>
          </a:solidFill>
          <a:latin typeface="+mn-lt"/>
          <a:ea typeface="+mn-ea"/>
          <a:cs typeface="+mn-cs"/>
        </a:defRPr>
      </a:lvl5pPr>
      <a:lvl6pPr marL="1714500" algn="l" defTabSz="685324" rtl="0" eaLnBrk="1" latinLnBrk="0" hangingPunct="1">
        <a:defRPr sz="1350" kern="1200">
          <a:solidFill>
            <a:schemeClr val="tx1"/>
          </a:solidFill>
          <a:latin typeface="+mn-lt"/>
          <a:ea typeface="+mn-ea"/>
          <a:cs typeface="+mn-cs"/>
        </a:defRPr>
      </a:lvl6pPr>
      <a:lvl7pPr marL="2057400" algn="l" defTabSz="685324" rtl="0" eaLnBrk="1" latinLnBrk="0" hangingPunct="1">
        <a:defRPr sz="1350" kern="1200">
          <a:solidFill>
            <a:schemeClr val="tx1"/>
          </a:solidFill>
          <a:latin typeface="+mn-lt"/>
          <a:ea typeface="+mn-ea"/>
          <a:cs typeface="+mn-cs"/>
        </a:defRPr>
      </a:lvl7pPr>
      <a:lvl8pPr marL="2400300" algn="l" defTabSz="685324" rtl="0" eaLnBrk="1" latinLnBrk="0" hangingPunct="1">
        <a:defRPr sz="1350" kern="1200">
          <a:solidFill>
            <a:schemeClr val="tx1"/>
          </a:solidFill>
          <a:latin typeface="+mn-lt"/>
          <a:ea typeface="+mn-ea"/>
          <a:cs typeface="+mn-cs"/>
        </a:defRPr>
      </a:lvl8pPr>
      <a:lvl9pPr marL="2743200" algn="l" defTabSz="68532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1.png"/><Relationship Id="rId4" Type="http://schemas.openxmlformats.org/officeDocument/2006/relationships/image" Target="../media/image90.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1.png"/><Relationship Id="rId10" Type="http://schemas.openxmlformats.org/officeDocument/2006/relationships/image" Target="../media/image26.svg"/><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3.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Microsoft_Visio___8.vsdx"/><Relationship Id="rId5" Type="http://schemas.openxmlformats.org/officeDocument/2006/relationships/image" Target="../media/image130.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0.png"/><Relationship Id="rId18" Type="http://schemas.openxmlformats.org/officeDocument/2006/relationships/image" Target="../media/image280.png"/><Relationship Id="rId3" Type="http://schemas.openxmlformats.org/officeDocument/2006/relationships/image" Target="../media/image4.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0.png"/><Relationship Id="rId2" Type="http://schemas.openxmlformats.org/officeDocument/2006/relationships/notesSlide" Target="../notesSlides/notesSlide23.xml"/><Relationship Id="rId16" Type="http://schemas.openxmlformats.org/officeDocument/2006/relationships/image" Target="../media/image260.png"/><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0.png"/><Relationship Id="rId10" Type="http://schemas.openxmlformats.org/officeDocument/2006/relationships/image" Target="../media/image200.png"/><Relationship Id="rId19" Type="http://schemas.openxmlformats.org/officeDocument/2006/relationships/image" Target="../media/image290.png"/><Relationship Id="rId4" Type="http://schemas.openxmlformats.org/officeDocument/2006/relationships/image" Target="../media/image140.png"/><Relationship Id="rId9" Type="http://schemas.openxmlformats.org/officeDocument/2006/relationships/image" Target="../media/image190.png"/><Relationship Id="rId14" Type="http://schemas.openxmlformats.org/officeDocument/2006/relationships/image" Target="../media/image240.png"/></Relationships>
</file>

<file path=ppt/slides/_rels/slide24.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7.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2.wmf"/><Relationship Id="rId18" Type="http://schemas.openxmlformats.org/officeDocument/2006/relationships/oleObject" Target="../embeddings/oleObject4.bin"/><Relationship Id="rId3" Type="http://schemas.openxmlformats.org/officeDocument/2006/relationships/notesSlide" Target="../notesSlides/notesSlide32.xml"/><Relationship Id="rId21" Type="http://schemas.openxmlformats.org/officeDocument/2006/relationships/image" Target="../media/image43.emf"/><Relationship Id="rId7" Type="http://schemas.openxmlformats.org/officeDocument/2006/relationships/image" Target="../media/image41.wmf"/><Relationship Id="rId12" Type="http://schemas.openxmlformats.org/officeDocument/2006/relationships/oleObject" Target="../embeddings/oleObject2.bin"/><Relationship Id="rId17" Type="http://schemas.openxmlformats.org/officeDocument/2006/relationships/image" Target="../media/image43.wmf"/><Relationship Id="rId2" Type="http://schemas.openxmlformats.org/officeDocument/2006/relationships/slideLayout" Target="../slideLayouts/slideLayout3.xml"/><Relationship Id="rId16" Type="http://schemas.openxmlformats.org/officeDocument/2006/relationships/oleObject" Target="../embeddings/oleObject3.bin"/><Relationship Id="rId20" Type="http://schemas.openxmlformats.org/officeDocument/2006/relationships/oleObject" Target="../embeddings/oleObject4.bin"/><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380.png"/><Relationship Id="rId10" Type="http://schemas.openxmlformats.org/officeDocument/2006/relationships/oleObject" Target="../embeddings/oleObject2.bin"/><Relationship Id="rId19" Type="http://schemas.openxmlformats.org/officeDocument/2006/relationships/image" Target="../media/image43.emf"/><Relationship Id="rId4" Type="http://schemas.openxmlformats.org/officeDocument/2006/relationships/image" Target="../media/image4.png"/><Relationship Id="rId9" Type="http://schemas.openxmlformats.org/officeDocument/2006/relationships/image" Target="../media/image41.wmf"/><Relationship Id="rId14" Type="http://schemas.openxmlformats.org/officeDocument/2006/relationships/oleObject" Target="../embeddings/oleObject3.bin"/></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 Type="http://schemas.openxmlformats.org/officeDocument/2006/relationships/notesSlide" Target="../notesSlides/notesSlide7.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392862" y="239236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75200" y="2335639"/>
            <a:ext cx="5393600"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2400" b="1" dirty="0">
                <a:solidFill>
                  <a:schemeClr val="accent1"/>
                </a:solidFill>
                <a:latin typeface="+mj-ea"/>
                <a:ea typeface="+mj-ea"/>
                <a:sym typeface="Calibri" panose="020F0502020204030204" pitchFamily="34" charset="0"/>
              </a:rPr>
              <a:t>基于主题</a:t>
            </a:r>
            <a:r>
              <a:rPr lang="en-US" altLang="zh-CN" sz="2400" b="1" dirty="0">
                <a:solidFill>
                  <a:schemeClr val="accent1"/>
                </a:solidFill>
                <a:latin typeface="+mj-ea"/>
                <a:ea typeface="+mj-ea"/>
                <a:sym typeface="Calibri" panose="020F0502020204030204" pitchFamily="34" charset="0"/>
              </a:rPr>
              <a:t>/</a:t>
            </a:r>
            <a:r>
              <a:rPr lang="zh-CN" altLang="en-US" sz="2400" b="1" dirty="0">
                <a:solidFill>
                  <a:schemeClr val="accent1"/>
                </a:solidFill>
                <a:latin typeface="+mj-ea"/>
                <a:ea typeface="+mj-ea"/>
                <a:sym typeface="Calibri" panose="020F0502020204030204" pitchFamily="34" charset="0"/>
              </a:rPr>
              <a:t>态度模型和意见领袖的社交网络用户影响关系的挖掘方法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155" y="559711"/>
            <a:ext cx="2517703" cy="740501"/>
          </a:xfrm>
          <a:prstGeom prst="rect">
            <a:avLst/>
          </a:prstGeom>
        </p:spPr>
      </p:pic>
      <p:grpSp>
        <p:nvGrpSpPr>
          <p:cNvPr id="98" name="Group 66"/>
          <p:cNvGrpSpPr>
            <a:grpSpLocks noChangeAspect="1"/>
          </p:cNvGrpSpPr>
          <p:nvPr/>
        </p:nvGrpSpPr>
        <p:grpSpPr bwMode="auto">
          <a:xfrm>
            <a:off x="1974169" y="3331613"/>
            <a:ext cx="192087" cy="207963"/>
            <a:chOff x="2111" y="2322"/>
            <a:chExt cx="121" cy="131"/>
          </a:xfrm>
          <a:solidFill>
            <a:schemeClr val="bg1"/>
          </a:solidFill>
        </p:grpSpPr>
        <p:sp>
          <p:nvSpPr>
            <p:cNvPr id="99"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Tree>
    <p:extLst>
      <p:ext uri="{BB962C8B-B14F-4D97-AF65-F5344CB8AC3E}">
        <p14:creationId xmlns:p14="http://schemas.microsoft.com/office/powerpoint/2010/main" val="2021532545"/>
      </p:ext>
    </p:extLst>
  </p:cSld>
  <p:clrMapOvr>
    <a:masterClrMapping/>
  </p:clrMapOvr>
  <mc:AlternateContent xmlns:mc="http://schemas.openxmlformats.org/markup-compatibility/2006" xmlns:p14="http://schemas.microsoft.com/office/powerpoint/2010/main">
    <mc:Choice Requires="p14">
      <p:transition spd="slow" p14:dur="2000" advTm="2115"/>
    </mc:Choice>
    <mc:Fallback xmlns="">
      <p:transition spd="slow" advTm="2115"/>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意见挖掘方法</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4" y="923011"/>
            <a:ext cx="7838342" cy="3770456"/>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en-US" dirty="0">
                <a:solidFill>
                  <a:srgbClr val="00B0F0"/>
                </a:solidFill>
                <a:latin typeface="+mn-ea"/>
              </a:rPr>
              <a:t>在社交网络中，用户通过发贴、转发、评论、点赞等方式不断地在用文字输出自己的意见</a:t>
            </a:r>
            <a:r>
              <a:rPr lang="zh-CN" altLang="en-US" b="1" dirty="0">
                <a:solidFill>
                  <a:srgbClr val="00B0F0"/>
                </a:solidFill>
                <a:latin typeface="+mn-ea"/>
              </a:rPr>
              <a:t>。由于我们获取到的数据并不一定都能获取到足够的行为信息或者文本信息，因此</a:t>
            </a:r>
            <a:r>
              <a:rPr lang="zh-CN" altLang="zh-CN" dirty="0">
                <a:solidFill>
                  <a:srgbClr val="00B0F0"/>
                </a:solidFill>
                <a:latin typeface="+mn-ea"/>
              </a:rPr>
              <a:t>可以针对具体数据选择合适的分析方法，挖掘用户的意见</a:t>
            </a:r>
            <a:r>
              <a:rPr lang="zh-CN" altLang="en-US" dirty="0">
                <a:solidFill>
                  <a:srgbClr val="00B0F0"/>
                </a:solidFill>
                <a:latin typeface="+mn-ea"/>
              </a:rPr>
              <a:t>。</a:t>
            </a:r>
            <a:endParaRPr lang="en-US" altLang="zh-CN" dirty="0">
              <a:solidFill>
                <a:srgbClr val="00B0F0"/>
              </a:solidFill>
              <a:latin typeface="+mn-ea"/>
            </a:endParaRPr>
          </a:p>
          <a:p>
            <a:pPr>
              <a:lnSpc>
                <a:spcPct val="200000"/>
              </a:lnSpc>
            </a:pPr>
            <a:r>
              <a:rPr lang="en-US" altLang="zh-CN" dirty="0">
                <a:latin typeface="+mn-ea"/>
              </a:rPr>
              <a:t>2</a:t>
            </a:r>
            <a:r>
              <a:rPr lang="zh-CN" altLang="en-US" dirty="0">
                <a:latin typeface="+mn-ea"/>
              </a:rPr>
              <a:t>、分析的方法：</a:t>
            </a:r>
            <a:endParaRPr lang="en-US" altLang="zh-CN" dirty="0">
              <a:latin typeface="+mn-ea"/>
            </a:endParaRPr>
          </a:p>
          <a:p>
            <a:pPr>
              <a:lnSpc>
                <a:spcPct val="200000"/>
              </a:lnSpc>
            </a:pPr>
            <a:r>
              <a:rPr lang="zh-CN" altLang="en-US" dirty="0">
                <a:latin typeface="+mn-ea"/>
              </a:rPr>
              <a:t>（</a:t>
            </a:r>
            <a:r>
              <a:rPr lang="en-US" altLang="zh-CN" dirty="0">
                <a:latin typeface="+mn-ea"/>
              </a:rPr>
              <a:t>1</a:t>
            </a:r>
            <a:r>
              <a:rPr lang="zh-CN" altLang="en-US" dirty="0">
                <a:latin typeface="+mn-ea"/>
              </a:rPr>
              <a:t>）数据行为信息较多时：基于用户行为</a:t>
            </a:r>
            <a:r>
              <a:rPr lang="en-US" altLang="zh-CN" dirty="0">
                <a:latin typeface="+mn-ea"/>
              </a:rPr>
              <a:t>-</a:t>
            </a:r>
            <a:r>
              <a:rPr lang="zh-CN" altLang="en-US" dirty="0">
                <a:latin typeface="+mn-ea"/>
              </a:rPr>
              <a:t>态度的模型</a:t>
            </a:r>
            <a:endParaRPr lang="en-US" altLang="zh-CN" dirty="0">
              <a:latin typeface="+mn-ea"/>
            </a:endParaRPr>
          </a:p>
          <a:p>
            <a:pPr>
              <a:lnSpc>
                <a:spcPct val="200000"/>
              </a:lnSpc>
            </a:pPr>
            <a:r>
              <a:rPr lang="zh-CN" altLang="en-US" dirty="0">
                <a:latin typeface="+mn-ea"/>
              </a:rPr>
              <a:t>（</a:t>
            </a:r>
            <a:r>
              <a:rPr lang="en-US" altLang="zh-CN" dirty="0">
                <a:latin typeface="+mn-ea"/>
              </a:rPr>
              <a:t>2</a:t>
            </a:r>
            <a:r>
              <a:rPr lang="zh-CN" altLang="en-US" dirty="0">
                <a:latin typeface="+mn-ea"/>
              </a:rPr>
              <a:t>）数据文本信息较多时：基于用户文本</a:t>
            </a:r>
            <a:r>
              <a:rPr lang="en-US" altLang="zh-CN" dirty="0">
                <a:latin typeface="+mn-ea"/>
              </a:rPr>
              <a:t>-</a:t>
            </a:r>
            <a:r>
              <a:rPr lang="zh-CN" altLang="en-US" dirty="0">
                <a:latin typeface="+mn-ea"/>
              </a:rPr>
              <a:t>主题的模型</a:t>
            </a:r>
            <a:endParaRPr lang="en-US" altLang="zh-CN" dirty="0">
              <a:latin typeface="+mn-ea"/>
            </a:endParaRPr>
          </a:p>
          <a:p>
            <a:pPr>
              <a:lnSpc>
                <a:spcPct val="200000"/>
              </a:lnSpc>
            </a:pPr>
            <a:r>
              <a:rPr lang="en-US" altLang="zh-CN" dirty="0">
                <a:latin typeface="+mn-ea"/>
              </a:rPr>
              <a:t>	</a:t>
            </a:r>
            <a:r>
              <a:rPr lang="zh-CN" altLang="en-US" dirty="0">
                <a:latin typeface="+mn-ea"/>
              </a:rPr>
              <a:t>无监督： </a:t>
            </a:r>
            <a:r>
              <a:rPr lang="en-US" altLang="zh-CN" dirty="0">
                <a:latin typeface="+mn-ea"/>
              </a:rPr>
              <a:t>LDA</a:t>
            </a:r>
            <a:r>
              <a:rPr lang="zh-CN" altLang="en-US" dirty="0">
                <a:latin typeface="+mn-ea"/>
              </a:rPr>
              <a:t> 、</a:t>
            </a:r>
            <a:r>
              <a:rPr lang="en-US" altLang="zh-CN" dirty="0">
                <a:latin typeface="+mn-ea"/>
              </a:rPr>
              <a:t>BTM</a:t>
            </a:r>
            <a:r>
              <a:rPr lang="zh-CN" altLang="en-US" dirty="0">
                <a:latin typeface="+mn-ea"/>
              </a:rPr>
              <a:t> 、</a:t>
            </a:r>
            <a:r>
              <a:rPr lang="en-US" altLang="zh-CN" dirty="0">
                <a:latin typeface="+mn-ea"/>
              </a:rPr>
              <a:t>Anchor-Free</a:t>
            </a:r>
          </a:p>
          <a:p>
            <a:pPr>
              <a:lnSpc>
                <a:spcPct val="200000"/>
              </a:lnSpc>
            </a:pPr>
            <a:r>
              <a:rPr lang="en-US" altLang="zh-CN" dirty="0">
                <a:latin typeface="+mn-ea"/>
              </a:rPr>
              <a:t>	</a:t>
            </a:r>
            <a:r>
              <a:rPr lang="zh-CN" altLang="en-US" dirty="0">
                <a:latin typeface="+mn-ea"/>
              </a:rPr>
              <a:t>有监督：</a:t>
            </a:r>
            <a:r>
              <a:rPr lang="en-US" altLang="zh-CN" dirty="0">
                <a:latin typeface="+mn-ea"/>
              </a:rPr>
              <a:t> Supervised-LDA</a:t>
            </a:r>
            <a:r>
              <a:rPr lang="zh-CN" altLang="en-US" dirty="0">
                <a:latin typeface="+mn-ea"/>
              </a:rPr>
              <a:t> 、</a:t>
            </a:r>
            <a:r>
              <a:rPr lang="en-US" altLang="zh-CN" dirty="0">
                <a:latin typeface="+mn-ea"/>
              </a:rPr>
              <a:t>Labeled LDA </a:t>
            </a:r>
          </a:p>
          <a:p>
            <a:pPr>
              <a:lnSpc>
                <a:spcPct val="200000"/>
              </a:lnSpc>
            </a:pPr>
            <a:r>
              <a:rPr lang="en-US" altLang="zh-CN" dirty="0">
                <a:latin typeface="+mn-ea"/>
              </a:rPr>
              <a:t>	</a:t>
            </a:r>
            <a:r>
              <a:rPr lang="zh-CN" altLang="en-US" dirty="0">
                <a:latin typeface="+mn-ea"/>
              </a:rPr>
              <a:t>神经网络：</a:t>
            </a:r>
            <a:r>
              <a:rPr lang="en-US" altLang="zh-CN" dirty="0">
                <a:latin typeface="+mn-ea"/>
              </a:rPr>
              <a:t> Gaussian LDA</a:t>
            </a:r>
            <a:r>
              <a:rPr lang="zh-CN" altLang="en-US" dirty="0">
                <a:latin typeface="+mn-ea"/>
              </a:rPr>
              <a:t> 、</a:t>
            </a:r>
            <a:r>
              <a:rPr lang="en-US" altLang="zh-CN" dirty="0">
                <a:latin typeface="+mn-ea"/>
                <a:sym typeface="黑体" panose="02010609060101010101" pitchFamily="49" charset="-122"/>
              </a:rPr>
              <a:t>LDA2Vec</a:t>
            </a:r>
            <a:r>
              <a:rPr lang="zh-CN" altLang="en-US" dirty="0">
                <a:latin typeface="+mn-ea"/>
                <a:sym typeface="黑体" panose="02010609060101010101" pitchFamily="49" charset="-122"/>
              </a:rPr>
              <a:t> 、</a:t>
            </a:r>
            <a:r>
              <a:rPr lang="en-US" altLang="zh-CN" dirty="0">
                <a:latin typeface="+mn-ea"/>
              </a:rPr>
              <a:t> STE</a:t>
            </a:r>
          </a:p>
        </p:txBody>
      </p:sp>
    </p:spTree>
    <p:extLst>
      <p:ext uri="{BB962C8B-B14F-4D97-AF65-F5344CB8AC3E}">
        <p14:creationId xmlns:p14="http://schemas.microsoft.com/office/powerpoint/2010/main" val="251453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p:sp>
        <p:nvSpPr>
          <p:cNvPr id="2" name="文本框 1">
            <a:extLst>
              <a:ext uri="{FF2B5EF4-FFF2-40B4-BE49-F238E27FC236}">
                <a16:creationId xmlns:a16="http://schemas.microsoft.com/office/drawing/2014/main" id="{4F68B8EE-B072-3C41-800F-97D7D5684D33}"/>
              </a:ext>
            </a:extLst>
          </p:cNvPr>
          <p:cNvSpPr txBox="1"/>
          <p:nvPr/>
        </p:nvSpPr>
        <p:spPr>
          <a:xfrm>
            <a:off x="844062" y="1055077"/>
            <a:ext cx="7807569" cy="954107"/>
          </a:xfrm>
          <a:prstGeom prst="rect">
            <a:avLst/>
          </a:prstGeom>
          <a:noFill/>
        </p:spPr>
        <p:txBody>
          <a:bodyPr wrap="square" rtlCol="0">
            <a:spAutoFit/>
          </a:bodyPr>
          <a:lstStyle/>
          <a:p>
            <a:pPr algn="just"/>
            <a:r>
              <a:rPr kumimoji="1" lang="zh-CN" altLang="en-US" dirty="0"/>
              <a:t>态度分析模型：</a:t>
            </a:r>
            <a:r>
              <a:rPr lang="zh-CN" altLang="en-US" sz="1400" dirty="0">
                <a:latin typeface="+mn-ea"/>
                <a:sym typeface="黑体" panose="02010609060101010101" pitchFamily="49" charset="-122"/>
              </a:rPr>
              <a:t>如果数据更偏向用户的行为，文本内容偏少，则</a:t>
            </a:r>
            <a:r>
              <a:rPr kumimoji="1" lang="zh-CN" altLang="en-US" sz="1400" dirty="0">
                <a:latin typeface="+mn-ea"/>
                <a:sym typeface="黑体" panose="02010609060101010101" pitchFamily="49" charset="-122"/>
              </a:rPr>
              <a:t>采取</a:t>
            </a:r>
            <a:r>
              <a:rPr kumimoji="1" lang="zh-CN" altLang="en-US" sz="1400" dirty="0"/>
              <a:t>用户的态度</a:t>
            </a:r>
            <a:r>
              <a:rPr kumimoji="1" lang="en-US" altLang="zh-CN" sz="1400" dirty="0"/>
              <a:t>-&gt;</a:t>
            </a:r>
            <a:r>
              <a:rPr kumimoji="1" lang="zh-CN" altLang="en-US" sz="1400" dirty="0"/>
              <a:t>行为网络结构，</a:t>
            </a:r>
            <a:r>
              <a:rPr lang="zh-CN" altLang="en-US" sz="1400" dirty="0">
                <a:latin typeface="+mn-ea"/>
                <a:sym typeface="黑体" panose="02010609060101010101" pitchFamily="49" charset="-122"/>
              </a:rPr>
              <a:t>每个用户会保持三种态度</a:t>
            </a:r>
            <a:r>
              <a:rPr lang="en-US" altLang="zh-CN" sz="1400" dirty="0">
                <a:latin typeface="+mn-ea"/>
                <a:sym typeface="黑体" panose="02010609060101010101" pitchFamily="49" charset="-122"/>
              </a:rPr>
              <a:t>(yes | no | neutral)</a:t>
            </a:r>
            <a:r>
              <a:rPr lang="zh-CN" altLang="en-US" sz="1400" dirty="0">
                <a:latin typeface="+mn-ea"/>
                <a:sym typeface="黑体" panose="02010609060101010101" pitchFamily="49" charset="-122"/>
              </a:rPr>
              <a:t>，对于</a:t>
            </a:r>
            <a:r>
              <a:rPr lang="en-US" altLang="zh-CN" sz="1400" dirty="0">
                <a:latin typeface="+mn-ea"/>
                <a:sym typeface="黑体" panose="02010609060101010101" pitchFamily="49" charset="-122"/>
              </a:rPr>
              <a:t>Online Social Network(OSN) </a:t>
            </a:r>
            <a:r>
              <a:rPr lang="zh-CN" altLang="en-US" sz="1400" dirty="0">
                <a:latin typeface="+mn-ea"/>
                <a:sym typeface="黑体" panose="02010609060101010101" pitchFamily="49" charset="-122"/>
              </a:rPr>
              <a:t>数据，所有用户的帖子</a:t>
            </a:r>
            <a:r>
              <a:rPr lang="en-US" altLang="zh-CN" sz="1400" dirty="0">
                <a:latin typeface="+mn-ea"/>
                <a:sym typeface="黑体" panose="02010609060101010101" pitchFamily="49" charset="-122"/>
              </a:rPr>
              <a:t>(Post)</a:t>
            </a:r>
            <a:r>
              <a:rPr lang="zh-CN" altLang="en-US" sz="1400" dirty="0">
                <a:latin typeface="+mn-ea"/>
                <a:sym typeface="黑体" panose="02010609060101010101" pitchFamily="49" charset="-122"/>
              </a:rPr>
              <a:t>，用户在该态度下，会以一定概率分布产生一些行为</a:t>
            </a:r>
            <a:r>
              <a:rPr lang="en-US" altLang="zh-CN" sz="1400" dirty="0">
                <a:latin typeface="+mn-ea"/>
                <a:sym typeface="黑体" panose="02010609060101010101" pitchFamily="49" charset="-122"/>
              </a:rPr>
              <a:t>(do nothing | ok | fine···), </a:t>
            </a:r>
            <a:r>
              <a:rPr lang="zh-CN" altLang="en-US" sz="1400" dirty="0">
                <a:latin typeface="+mn-ea"/>
                <a:sym typeface="黑体" panose="02010609060101010101" pitchFamily="49" charset="-122"/>
              </a:rPr>
              <a:t>我们可以从每个用户的文本数据中检测到这些行为。</a:t>
            </a:r>
            <a:endParaRPr kumimoji="1" lang="zh-CN" altLang="en-US" dirty="0"/>
          </a:p>
        </p:txBody>
      </p:sp>
      <p:grpSp>
        <p:nvGrpSpPr>
          <p:cNvPr id="74" name="组合 73">
            <a:extLst>
              <a:ext uri="{FF2B5EF4-FFF2-40B4-BE49-F238E27FC236}">
                <a16:creationId xmlns:a16="http://schemas.microsoft.com/office/drawing/2014/main" id="{3175CE95-7BCD-F442-9A36-E1DFD058FFD4}"/>
              </a:ext>
            </a:extLst>
          </p:cNvPr>
          <p:cNvGrpSpPr/>
          <p:nvPr/>
        </p:nvGrpSpPr>
        <p:grpSpPr>
          <a:xfrm>
            <a:off x="2913821" y="2268138"/>
            <a:ext cx="3316358" cy="1820285"/>
            <a:chOff x="4195328" y="2320391"/>
            <a:chExt cx="3316358" cy="1820285"/>
          </a:xfrm>
        </p:grpSpPr>
        <p:pic>
          <p:nvPicPr>
            <p:cNvPr id="75" name="图形 74">
              <a:extLst>
                <a:ext uri="{FF2B5EF4-FFF2-40B4-BE49-F238E27FC236}">
                  <a16:creationId xmlns:a16="http://schemas.microsoft.com/office/drawing/2014/main" id="{0B56F306-1168-5040-B02C-936AD5C974E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3191" y="2346715"/>
              <a:ext cx="196545" cy="196545"/>
            </a:xfrm>
            <a:prstGeom prst="rect">
              <a:avLst/>
            </a:prstGeom>
          </p:spPr>
        </p:pic>
        <p:sp>
          <p:nvSpPr>
            <p:cNvPr id="76" name="文本框 75">
              <a:extLst>
                <a:ext uri="{FF2B5EF4-FFF2-40B4-BE49-F238E27FC236}">
                  <a16:creationId xmlns:a16="http://schemas.microsoft.com/office/drawing/2014/main" id="{C02068DF-D5AC-A849-BB56-95C84BDFC81F}"/>
                </a:ext>
              </a:extLst>
            </p:cNvPr>
            <p:cNvSpPr txBox="1"/>
            <p:nvPr/>
          </p:nvSpPr>
          <p:spPr>
            <a:xfrm>
              <a:off x="4195328" y="2320391"/>
              <a:ext cx="586077" cy="261610"/>
            </a:xfrm>
            <a:prstGeom prst="rect">
              <a:avLst/>
            </a:prstGeom>
            <a:noFill/>
          </p:spPr>
          <p:txBody>
            <a:bodyPr wrap="square" rtlCol="0">
              <a:spAutoFit/>
            </a:bodyPr>
            <a:lstStyle/>
            <a:p>
              <a:r>
                <a:rPr kumimoji="1" lang="zh-CN" altLang="en-US" sz="1100" dirty="0"/>
                <a:t>用户</a:t>
              </a:r>
            </a:p>
          </p:txBody>
        </p:sp>
        <p:sp>
          <p:nvSpPr>
            <p:cNvPr id="77" name="文本框 76">
              <a:extLst>
                <a:ext uri="{FF2B5EF4-FFF2-40B4-BE49-F238E27FC236}">
                  <a16:creationId xmlns:a16="http://schemas.microsoft.com/office/drawing/2014/main" id="{6A986351-DE80-F94C-BFC2-4B0A8184881A}"/>
                </a:ext>
              </a:extLst>
            </p:cNvPr>
            <p:cNvSpPr txBox="1"/>
            <p:nvPr/>
          </p:nvSpPr>
          <p:spPr>
            <a:xfrm>
              <a:off x="4195328" y="3160779"/>
              <a:ext cx="466794" cy="261610"/>
            </a:xfrm>
            <a:prstGeom prst="rect">
              <a:avLst/>
            </a:prstGeom>
            <a:noFill/>
          </p:spPr>
          <p:txBody>
            <a:bodyPr wrap="none" rtlCol="0">
              <a:spAutoFit/>
            </a:bodyPr>
            <a:lstStyle/>
            <a:p>
              <a:r>
                <a:rPr kumimoji="1" lang="zh-CN" altLang="en-US" sz="1100" dirty="0"/>
                <a:t>态度</a:t>
              </a:r>
            </a:p>
          </p:txBody>
        </p:sp>
        <p:sp>
          <p:nvSpPr>
            <p:cNvPr id="78" name="文本框 77">
              <a:extLst>
                <a:ext uri="{FF2B5EF4-FFF2-40B4-BE49-F238E27FC236}">
                  <a16:creationId xmlns:a16="http://schemas.microsoft.com/office/drawing/2014/main" id="{2555B06F-9BBD-E04F-BF1A-15043676C2B9}"/>
                </a:ext>
              </a:extLst>
            </p:cNvPr>
            <p:cNvSpPr txBox="1"/>
            <p:nvPr/>
          </p:nvSpPr>
          <p:spPr>
            <a:xfrm>
              <a:off x="4196506" y="3870362"/>
              <a:ext cx="466794" cy="261610"/>
            </a:xfrm>
            <a:prstGeom prst="rect">
              <a:avLst/>
            </a:prstGeom>
            <a:noFill/>
          </p:spPr>
          <p:txBody>
            <a:bodyPr wrap="none" rtlCol="0">
              <a:spAutoFit/>
            </a:bodyPr>
            <a:lstStyle/>
            <a:p>
              <a:r>
                <a:rPr kumimoji="1" lang="zh-CN" altLang="en-US" sz="1100" dirty="0"/>
                <a:t>行为</a:t>
              </a:r>
            </a:p>
          </p:txBody>
        </p:sp>
        <p:pic>
          <p:nvPicPr>
            <p:cNvPr id="79" name="图形 78">
              <a:extLst>
                <a:ext uri="{FF2B5EF4-FFF2-40B4-BE49-F238E27FC236}">
                  <a16:creationId xmlns:a16="http://schemas.microsoft.com/office/drawing/2014/main" id="{76E4AA23-6135-9341-9BFF-E45C8E68197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1522" y="2341880"/>
              <a:ext cx="196545" cy="196545"/>
            </a:xfrm>
            <a:prstGeom prst="rect">
              <a:avLst/>
            </a:prstGeom>
          </p:spPr>
        </p:pic>
        <p:pic>
          <p:nvPicPr>
            <p:cNvPr id="80" name="图形 79">
              <a:extLst>
                <a:ext uri="{FF2B5EF4-FFF2-40B4-BE49-F238E27FC236}">
                  <a16:creationId xmlns:a16="http://schemas.microsoft.com/office/drawing/2014/main" id="{B5263BA0-C398-9242-9E5F-210A4821E35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9853" y="2341879"/>
              <a:ext cx="196545" cy="196545"/>
            </a:xfrm>
            <a:prstGeom prst="rect">
              <a:avLst/>
            </a:prstGeom>
          </p:spPr>
        </p:pic>
        <p:pic>
          <p:nvPicPr>
            <p:cNvPr id="81" name="图形 80">
              <a:extLst>
                <a:ext uri="{FF2B5EF4-FFF2-40B4-BE49-F238E27FC236}">
                  <a16:creationId xmlns:a16="http://schemas.microsoft.com/office/drawing/2014/main" id="{FA1AEFFC-FC01-1E49-A24E-C99662F4077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184" y="2352922"/>
              <a:ext cx="196545" cy="196545"/>
            </a:xfrm>
            <a:prstGeom prst="rect">
              <a:avLst/>
            </a:prstGeom>
          </p:spPr>
        </p:pic>
        <p:pic>
          <p:nvPicPr>
            <p:cNvPr id="82" name="图形 81">
              <a:extLst>
                <a:ext uri="{FF2B5EF4-FFF2-40B4-BE49-F238E27FC236}">
                  <a16:creationId xmlns:a16="http://schemas.microsoft.com/office/drawing/2014/main" id="{800BE3F3-85CC-644B-BC29-AF97BB00954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6515" y="2341879"/>
              <a:ext cx="196545" cy="196545"/>
            </a:xfrm>
            <a:prstGeom prst="rect">
              <a:avLst/>
            </a:prstGeom>
          </p:spPr>
        </p:pic>
        <p:sp>
          <p:nvSpPr>
            <p:cNvPr id="83" name="文本框 82">
              <a:extLst>
                <a:ext uri="{FF2B5EF4-FFF2-40B4-BE49-F238E27FC236}">
                  <a16:creationId xmlns:a16="http://schemas.microsoft.com/office/drawing/2014/main" id="{769ABD9B-EEF0-3944-AE7D-ABBA435B0E8F}"/>
                </a:ext>
              </a:extLst>
            </p:cNvPr>
            <p:cNvSpPr txBox="1"/>
            <p:nvPr/>
          </p:nvSpPr>
          <p:spPr>
            <a:xfrm>
              <a:off x="6830281" y="3122307"/>
              <a:ext cx="681405" cy="300082"/>
            </a:xfrm>
            <a:prstGeom prst="rect">
              <a:avLst/>
            </a:prstGeom>
            <a:noFill/>
          </p:spPr>
          <p:txBody>
            <a:bodyPr wrap="none" rtlCol="0">
              <a:spAutoFit/>
            </a:bodyPr>
            <a:lstStyle/>
            <a:p>
              <a:r>
                <a:rPr kumimoji="1" lang="en" altLang="zh-CN" dirty="0"/>
                <a:t>neutral</a:t>
              </a:r>
              <a:endParaRPr kumimoji="1" lang="zh-CN" altLang="en-US" dirty="0"/>
            </a:p>
          </p:txBody>
        </p:sp>
        <p:sp>
          <p:nvSpPr>
            <p:cNvPr id="84" name="文本框 83">
              <a:extLst>
                <a:ext uri="{FF2B5EF4-FFF2-40B4-BE49-F238E27FC236}">
                  <a16:creationId xmlns:a16="http://schemas.microsoft.com/office/drawing/2014/main" id="{280010C2-AED3-104A-BA33-C5596566A9AD}"/>
                </a:ext>
              </a:extLst>
            </p:cNvPr>
            <p:cNvSpPr txBox="1"/>
            <p:nvPr/>
          </p:nvSpPr>
          <p:spPr>
            <a:xfrm>
              <a:off x="4975573" y="3122307"/>
              <a:ext cx="411779" cy="300082"/>
            </a:xfrm>
            <a:prstGeom prst="rect">
              <a:avLst/>
            </a:prstGeom>
            <a:noFill/>
          </p:spPr>
          <p:txBody>
            <a:bodyPr wrap="none" rtlCol="0">
              <a:spAutoFit/>
            </a:bodyPr>
            <a:lstStyle/>
            <a:p>
              <a:r>
                <a:rPr kumimoji="1" lang="en-US" altLang="zh-CN" dirty="0"/>
                <a:t>yes</a:t>
              </a:r>
              <a:endParaRPr kumimoji="1" lang="zh-CN" altLang="en-US" dirty="0"/>
            </a:p>
          </p:txBody>
        </p:sp>
        <p:sp>
          <p:nvSpPr>
            <p:cNvPr id="85" name="文本框 84">
              <a:extLst>
                <a:ext uri="{FF2B5EF4-FFF2-40B4-BE49-F238E27FC236}">
                  <a16:creationId xmlns:a16="http://schemas.microsoft.com/office/drawing/2014/main" id="{7A035F03-4B4F-C642-BB9B-7F537C26B5F8}"/>
                </a:ext>
              </a:extLst>
            </p:cNvPr>
            <p:cNvSpPr txBox="1"/>
            <p:nvPr/>
          </p:nvSpPr>
          <p:spPr>
            <a:xfrm>
              <a:off x="5975460" y="3122307"/>
              <a:ext cx="364202" cy="300082"/>
            </a:xfrm>
            <a:prstGeom prst="rect">
              <a:avLst/>
            </a:prstGeom>
            <a:noFill/>
          </p:spPr>
          <p:txBody>
            <a:bodyPr wrap="none" rtlCol="0">
              <a:spAutoFit/>
            </a:bodyPr>
            <a:lstStyle/>
            <a:p>
              <a:r>
                <a:rPr kumimoji="1" lang="en-US" altLang="zh-CN" dirty="0"/>
                <a:t>no</a:t>
              </a:r>
              <a:endParaRPr kumimoji="1" lang="zh-CN" altLang="en-US" dirty="0"/>
            </a:p>
          </p:txBody>
        </p:sp>
        <p:sp>
          <p:nvSpPr>
            <p:cNvPr id="86" name="文本框 85">
              <a:extLst>
                <a:ext uri="{FF2B5EF4-FFF2-40B4-BE49-F238E27FC236}">
                  <a16:creationId xmlns:a16="http://schemas.microsoft.com/office/drawing/2014/main" id="{E455B472-77F6-0245-8474-056CA1E5E366}"/>
                </a:ext>
              </a:extLst>
            </p:cNvPr>
            <p:cNvSpPr txBox="1"/>
            <p:nvPr/>
          </p:nvSpPr>
          <p:spPr>
            <a:xfrm>
              <a:off x="4825881" y="3870362"/>
              <a:ext cx="813043" cy="261610"/>
            </a:xfrm>
            <a:prstGeom prst="rect">
              <a:avLst/>
            </a:prstGeom>
            <a:noFill/>
          </p:spPr>
          <p:txBody>
            <a:bodyPr wrap="none" rtlCol="0">
              <a:spAutoFit/>
            </a:bodyPr>
            <a:lstStyle/>
            <a:p>
              <a:r>
                <a:rPr kumimoji="1" lang="en-US" altLang="zh-CN" sz="1100" dirty="0"/>
                <a:t>Do</a:t>
              </a:r>
              <a:r>
                <a:rPr kumimoji="1" lang="zh-CN" altLang="en-US" sz="1100" dirty="0"/>
                <a:t> </a:t>
              </a:r>
              <a:r>
                <a:rPr kumimoji="1" lang="en-US" altLang="zh-CN" sz="1100" dirty="0"/>
                <a:t>nothing</a:t>
              </a:r>
              <a:endParaRPr kumimoji="1" lang="zh-CN" altLang="en-US" sz="1100" dirty="0"/>
            </a:p>
          </p:txBody>
        </p:sp>
        <p:sp>
          <p:nvSpPr>
            <p:cNvPr id="87" name="文本框 86">
              <a:extLst>
                <a:ext uri="{FF2B5EF4-FFF2-40B4-BE49-F238E27FC236}">
                  <a16:creationId xmlns:a16="http://schemas.microsoft.com/office/drawing/2014/main" id="{ECA505BA-555B-D843-B726-B7533BEFEDE6}"/>
                </a:ext>
              </a:extLst>
            </p:cNvPr>
            <p:cNvSpPr txBox="1"/>
            <p:nvPr/>
          </p:nvSpPr>
          <p:spPr>
            <a:xfrm>
              <a:off x="5701715" y="3873771"/>
              <a:ext cx="320922" cy="261610"/>
            </a:xfrm>
            <a:prstGeom prst="rect">
              <a:avLst/>
            </a:prstGeom>
            <a:noFill/>
          </p:spPr>
          <p:txBody>
            <a:bodyPr wrap="none" rtlCol="0">
              <a:spAutoFit/>
            </a:bodyPr>
            <a:lstStyle/>
            <a:p>
              <a:r>
                <a:rPr kumimoji="1" lang="en-US" altLang="zh-CN" sz="1100" dirty="0"/>
                <a:t>ok</a:t>
              </a:r>
              <a:endParaRPr kumimoji="1" lang="zh-CN" altLang="en-US" sz="1100" dirty="0"/>
            </a:p>
          </p:txBody>
        </p:sp>
        <p:sp>
          <p:nvSpPr>
            <p:cNvPr id="88" name="文本框 87">
              <a:extLst>
                <a:ext uri="{FF2B5EF4-FFF2-40B4-BE49-F238E27FC236}">
                  <a16:creationId xmlns:a16="http://schemas.microsoft.com/office/drawing/2014/main" id="{1070DE65-9EA3-2140-9404-3D6C0080E02C}"/>
                </a:ext>
              </a:extLst>
            </p:cNvPr>
            <p:cNvSpPr txBox="1"/>
            <p:nvPr/>
          </p:nvSpPr>
          <p:spPr>
            <a:xfrm>
              <a:off x="6198293" y="3870362"/>
              <a:ext cx="399468" cy="261610"/>
            </a:xfrm>
            <a:prstGeom prst="rect">
              <a:avLst/>
            </a:prstGeom>
            <a:noFill/>
          </p:spPr>
          <p:txBody>
            <a:bodyPr wrap="none" rtlCol="0">
              <a:spAutoFit/>
            </a:bodyPr>
            <a:lstStyle/>
            <a:p>
              <a:r>
                <a:rPr kumimoji="1" lang="en-US" altLang="zh-CN" sz="1100" dirty="0"/>
                <a:t>fine</a:t>
              </a:r>
              <a:endParaRPr kumimoji="1" lang="zh-CN" altLang="en-US" sz="1100" dirty="0"/>
            </a:p>
          </p:txBody>
        </p:sp>
        <p:sp>
          <p:nvSpPr>
            <p:cNvPr id="89" name="文本框 88">
              <a:extLst>
                <a:ext uri="{FF2B5EF4-FFF2-40B4-BE49-F238E27FC236}">
                  <a16:creationId xmlns:a16="http://schemas.microsoft.com/office/drawing/2014/main" id="{7F6DFE67-A73C-934A-BAAA-AE684B2A9591}"/>
                </a:ext>
              </a:extLst>
            </p:cNvPr>
            <p:cNvSpPr txBox="1"/>
            <p:nvPr/>
          </p:nvSpPr>
          <p:spPr>
            <a:xfrm>
              <a:off x="7139420" y="3840594"/>
              <a:ext cx="280846" cy="300082"/>
            </a:xfrm>
            <a:prstGeom prst="rect">
              <a:avLst/>
            </a:prstGeom>
            <a:noFill/>
          </p:spPr>
          <p:txBody>
            <a:bodyPr wrap="none" rtlCol="0">
              <a:spAutoFit/>
            </a:bodyPr>
            <a:lstStyle/>
            <a:p>
              <a:r>
                <a:rPr kumimoji="1" lang="en-US" altLang="zh-CN" dirty="0"/>
                <a:t>:)</a:t>
              </a:r>
              <a:endParaRPr kumimoji="1" lang="zh-CN" altLang="en-US" dirty="0"/>
            </a:p>
          </p:txBody>
        </p:sp>
        <p:sp>
          <p:nvSpPr>
            <p:cNvPr id="90" name="文本框 89">
              <a:extLst>
                <a:ext uri="{FF2B5EF4-FFF2-40B4-BE49-F238E27FC236}">
                  <a16:creationId xmlns:a16="http://schemas.microsoft.com/office/drawing/2014/main" id="{7BAE596C-0165-4849-92E1-1879299F0151}"/>
                </a:ext>
              </a:extLst>
            </p:cNvPr>
            <p:cNvSpPr txBox="1"/>
            <p:nvPr/>
          </p:nvSpPr>
          <p:spPr>
            <a:xfrm>
              <a:off x="6706620" y="3859830"/>
              <a:ext cx="263214" cy="261610"/>
            </a:xfrm>
            <a:prstGeom prst="rect">
              <a:avLst/>
            </a:prstGeom>
            <a:noFill/>
          </p:spPr>
          <p:txBody>
            <a:bodyPr wrap="none" rtlCol="0">
              <a:spAutoFit/>
            </a:bodyPr>
            <a:lstStyle/>
            <a:p>
              <a:r>
                <a:rPr kumimoji="1" lang="en-US" altLang="zh-CN" sz="1100" dirty="0"/>
                <a:t>;)</a:t>
              </a:r>
              <a:endParaRPr kumimoji="1" lang="zh-CN" altLang="en-US" sz="1100" dirty="0"/>
            </a:p>
          </p:txBody>
        </p:sp>
        <p:cxnSp>
          <p:nvCxnSpPr>
            <p:cNvPr id="91" name="直线箭头连接符 90">
              <a:extLst>
                <a:ext uri="{FF2B5EF4-FFF2-40B4-BE49-F238E27FC236}">
                  <a16:creationId xmlns:a16="http://schemas.microsoft.com/office/drawing/2014/main" id="{31F7574B-0714-934A-B151-DC5871F29169}"/>
                </a:ext>
              </a:extLst>
            </p:cNvPr>
            <p:cNvCxnSpPr>
              <a:stCxn id="75" idx="2"/>
              <a:endCxn id="84" idx="0"/>
            </p:cNvCxnSpPr>
            <p:nvPr/>
          </p:nvCxnSpPr>
          <p:spPr>
            <a:xfrm flipH="1">
              <a:off x="5181463" y="2543260"/>
              <a:ext cx="1"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697002D2-3922-6B47-ABAB-484AC67E77CB}"/>
                </a:ext>
              </a:extLst>
            </p:cNvPr>
            <p:cNvCxnSpPr>
              <a:cxnSpLocks/>
              <a:stCxn id="75" idx="2"/>
              <a:endCxn id="85" idx="0"/>
            </p:cNvCxnSpPr>
            <p:nvPr/>
          </p:nvCxnSpPr>
          <p:spPr>
            <a:xfrm>
              <a:off x="5181464" y="2543260"/>
              <a:ext cx="976097"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A4DE7ECA-7D66-9040-B3D8-72173DD10948}"/>
                </a:ext>
              </a:extLst>
            </p:cNvPr>
            <p:cNvCxnSpPr>
              <a:cxnSpLocks/>
              <a:stCxn id="75" idx="2"/>
              <a:endCxn id="83" idx="0"/>
            </p:cNvCxnSpPr>
            <p:nvPr/>
          </p:nvCxnSpPr>
          <p:spPr>
            <a:xfrm>
              <a:off x="5181464" y="2543260"/>
              <a:ext cx="1989520"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1B535313-1774-794B-870D-864428E7AF49}"/>
                </a:ext>
              </a:extLst>
            </p:cNvPr>
            <p:cNvCxnSpPr>
              <a:cxnSpLocks/>
              <a:stCxn id="79" idx="2"/>
              <a:endCxn id="84" idx="0"/>
            </p:cNvCxnSpPr>
            <p:nvPr/>
          </p:nvCxnSpPr>
          <p:spPr>
            <a:xfrm flipH="1">
              <a:off x="5181463" y="2538425"/>
              <a:ext cx="498332"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CF477C9B-B6A6-F648-8300-608A2EB65D37}"/>
                </a:ext>
              </a:extLst>
            </p:cNvPr>
            <p:cNvCxnSpPr>
              <a:cxnSpLocks/>
              <a:stCxn id="79" idx="2"/>
              <a:endCxn id="85" idx="0"/>
            </p:cNvCxnSpPr>
            <p:nvPr/>
          </p:nvCxnSpPr>
          <p:spPr>
            <a:xfrm>
              <a:off x="5679795" y="2538425"/>
              <a:ext cx="477766"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7F2F10D1-2799-CC45-A98F-B0B5B9D9C741}"/>
                </a:ext>
              </a:extLst>
            </p:cNvPr>
            <p:cNvCxnSpPr>
              <a:cxnSpLocks/>
              <a:stCxn id="79" idx="2"/>
              <a:endCxn id="83" idx="0"/>
            </p:cNvCxnSpPr>
            <p:nvPr/>
          </p:nvCxnSpPr>
          <p:spPr>
            <a:xfrm>
              <a:off x="5679795" y="2538425"/>
              <a:ext cx="1491189"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945D5589-A002-EB44-AD83-770BD14CEDC6}"/>
                </a:ext>
              </a:extLst>
            </p:cNvPr>
            <p:cNvCxnSpPr>
              <a:cxnSpLocks/>
              <a:stCxn id="80" idx="2"/>
              <a:endCxn id="84" idx="0"/>
            </p:cNvCxnSpPr>
            <p:nvPr/>
          </p:nvCxnSpPr>
          <p:spPr>
            <a:xfrm flipH="1">
              <a:off x="5181463" y="2538424"/>
              <a:ext cx="996663"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6B0BBD6C-2E4D-E34D-AADA-0BE03579348E}"/>
                </a:ext>
              </a:extLst>
            </p:cNvPr>
            <p:cNvCxnSpPr>
              <a:cxnSpLocks/>
              <a:stCxn id="80" idx="2"/>
              <a:endCxn id="85" idx="0"/>
            </p:cNvCxnSpPr>
            <p:nvPr/>
          </p:nvCxnSpPr>
          <p:spPr>
            <a:xfrm flipH="1">
              <a:off x="6157561" y="2538424"/>
              <a:ext cx="2056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1679BCC3-1AF3-1B4F-8E44-C43F3D3490EC}"/>
                </a:ext>
              </a:extLst>
            </p:cNvPr>
            <p:cNvCxnSpPr>
              <a:cxnSpLocks/>
              <a:stCxn id="80" idx="2"/>
              <a:endCxn id="83" idx="0"/>
            </p:cNvCxnSpPr>
            <p:nvPr/>
          </p:nvCxnSpPr>
          <p:spPr>
            <a:xfrm>
              <a:off x="6178126" y="2538424"/>
              <a:ext cx="992858"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3ED93190-2FF9-BF4D-AC64-C407D7B1FA2C}"/>
                </a:ext>
              </a:extLst>
            </p:cNvPr>
            <p:cNvCxnSpPr>
              <a:cxnSpLocks/>
              <a:stCxn id="81" idx="2"/>
              <a:endCxn id="84" idx="0"/>
            </p:cNvCxnSpPr>
            <p:nvPr/>
          </p:nvCxnSpPr>
          <p:spPr>
            <a:xfrm flipH="1">
              <a:off x="5181463" y="2549467"/>
              <a:ext cx="1494994"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A56BEADD-7095-294E-8D4B-91A2BBCD4979}"/>
                </a:ext>
              </a:extLst>
            </p:cNvPr>
            <p:cNvCxnSpPr>
              <a:cxnSpLocks/>
              <a:stCxn id="81" idx="2"/>
              <a:endCxn id="85" idx="0"/>
            </p:cNvCxnSpPr>
            <p:nvPr/>
          </p:nvCxnSpPr>
          <p:spPr>
            <a:xfrm flipH="1">
              <a:off x="6157561" y="2549467"/>
              <a:ext cx="518896"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EA5ABEDB-D56B-FC42-A33A-AE447DFF6DA0}"/>
                </a:ext>
              </a:extLst>
            </p:cNvPr>
            <p:cNvCxnSpPr>
              <a:cxnSpLocks/>
              <a:stCxn id="81" idx="2"/>
              <a:endCxn id="83" idx="0"/>
            </p:cNvCxnSpPr>
            <p:nvPr/>
          </p:nvCxnSpPr>
          <p:spPr>
            <a:xfrm>
              <a:off x="6676457" y="2549467"/>
              <a:ext cx="494527"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48BA7F8E-B6ED-4B42-8959-FB0953DA7198}"/>
                </a:ext>
              </a:extLst>
            </p:cNvPr>
            <p:cNvCxnSpPr>
              <a:cxnSpLocks/>
              <a:stCxn id="82" idx="2"/>
              <a:endCxn id="84" idx="0"/>
            </p:cNvCxnSpPr>
            <p:nvPr/>
          </p:nvCxnSpPr>
          <p:spPr>
            <a:xfrm flipH="1">
              <a:off x="5181463" y="2538424"/>
              <a:ext cx="199332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E4D9CC4E-14C7-934E-8EE3-35A7BDD55B86}"/>
                </a:ext>
              </a:extLst>
            </p:cNvPr>
            <p:cNvCxnSpPr>
              <a:cxnSpLocks/>
              <a:stCxn id="82" idx="2"/>
              <a:endCxn id="85" idx="0"/>
            </p:cNvCxnSpPr>
            <p:nvPr/>
          </p:nvCxnSpPr>
          <p:spPr>
            <a:xfrm flipH="1">
              <a:off x="6157561" y="2538424"/>
              <a:ext cx="1017227"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DA2C0499-EA06-214E-A52F-A864C931C81A}"/>
                </a:ext>
              </a:extLst>
            </p:cNvPr>
            <p:cNvCxnSpPr>
              <a:cxnSpLocks/>
              <a:stCxn id="82" idx="2"/>
              <a:endCxn id="83" idx="0"/>
            </p:cNvCxnSpPr>
            <p:nvPr/>
          </p:nvCxnSpPr>
          <p:spPr>
            <a:xfrm flipH="1">
              <a:off x="7170984" y="2538424"/>
              <a:ext cx="3804"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F16B6A66-C6A3-274E-B549-E7BFB21684A7}"/>
                </a:ext>
              </a:extLst>
            </p:cNvPr>
            <p:cNvCxnSpPr>
              <a:cxnSpLocks/>
              <a:stCxn id="84" idx="2"/>
              <a:endCxn id="86" idx="0"/>
            </p:cNvCxnSpPr>
            <p:nvPr/>
          </p:nvCxnSpPr>
          <p:spPr>
            <a:xfrm>
              <a:off x="5181463" y="3422389"/>
              <a:ext cx="50940"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1BA01788-7D41-FB4A-9F4F-0CB060528F51}"/>
                </a:ext>
              </a:extLst>
            </p:cNvPr>
            <p:cNvCxnSpPr>
              <a:cxnSpLocks/>
              <a:stCxn id="84" idx="2"/>
              <a:endCxn id="87" idx="0"/>
            </p:cNvCxnSpPr>
            <p:nvPr/>
          </p:nvCxnSpPr>
          <p:spPr>
            <a:xfrm>
              <a:off x="5181463" y="3422389"/>
              <a:ext cx="680713"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D605A579-4D66-3647-89DC-7505FDFB4639}"/>
                </a:ext>
              </a:extLst>
            </p:cNvPr>
            <p:cNvCxnSpPr>
              <a:cxnSpLocks/>
              <a:stCxn id="84" idx="2"/>
              <a:endCxn id="88" idx="0"/>
            </p:cNvCxnSpPr>
            <p:nvPr/>
          </p:nvCxnSpPr>
          <p:spPr>
            <a:xfrm>
              <a:off x="5181463" y="3422389"/>
              <a:ext cx="1216564"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3A54FF6A-71E0-3747-8058-416C1CE56A83}"/>
                </a:ext>
              </a:extLst>
            </p:cNvPr>
            <p:cNvCxnSpPr>
              <a:cxnSpLocks/>
              <a:stCxn id="84" idx="2"/>
              <a:endCxn id="90" idx="0"/>
            </p:cNvCxnSpPr>
            <p:nvPr/>
          </p:nvCxnSpPr>
          <p:spPr>
            <a:xfrm>
              <a:off x="5181463" y="3422389"/>
              <a:ext cx="1656764"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849AD4A9-E05B-2842-8FA9-7C320D8D56BD}"/>
                </a:ext>
              </a:extLst>
            </p:cNvPr>
            <p:cNvCxnSpPr>
              <a:cxnSpLocks/>
              <a:stCxn id="84" idx="2"/>
              <a:endCxn id="89" idx="0"/>
            </p:cNvCxnSpPr>
            <p:nvPr/>
          </p:nvCxnSpPr>
          <p:spPr>
            <a:xfrm>
              <a:off x="5181463" y="3422389"/>
              <a:ext cx="2098380"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135E3AB2-2496-4048-B43D-FBB8E52F55CA}"/>
                </a:ext>
              </a:extLst>
            </p:cNvPr>
            <p:cNvCxnSpPr>
              <a:cxnSpLocks/>
              <a:stCxn id="85" idx="2"/>
              <a:endCxn id="86" idx="0"/>
            </p:cNvCxnSpPr>
            <p:nvPr/>
          </p:nvCxnSpPr>
          <p:spPr>
            <a:xfrm flipH="1">
              <a:off x="5232403" y="3422389"/>
              <a:ext cx="925158"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2D791598-14ED-0744-AD26-464D526FDF6B}"/>
                </a:ext>
              </a:extLst>
            </p:cNvPr>
            <p:cNvCxnSpPr>
              <a:cxnSpLocks/>
              <a:stCxn id="85" idx="2"/>
              <a:endCxn id="87" idx="0"/>
            </p:cNvCxnSpPr>
            <p:nvPr/>
          </p:nvCxnSpPr>
          <p:spPr>
            <a:xfrm flipH="1">
              <a:off x="5862176" y="3422389"/>
              <a:ext cx="295385"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A2EA2E66-9C96-0A4C-9AD0-A351990FACCB}"/>
                </a:ext>
              </a:extLst>
            </p:cNvPr>
            <p:cNvCxnSpPr>
              <a:cxnSpLocks/>
              <a:stCxn id="85" idx="2"/>
              <a:endCxn id="88" idx="0"/>
            </p:cNvCxnSpPr>
            <p:nvPr/>
          </p:nvCxnSpPr>
          <p:spPr>
            <a:xfrm>
              <a:off x="6157561" y="3422389"/>
              <a:ext cx="240466"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924C9A10-351F-CA4E-BAAA-3F12FA2CD6BE}"/>
                </a:ext>
              </a:extLst>
            </p:cNvPr>
            <p:cNvCxnSpPr>
              <a:cxnSpLocks/>
              <a:stCxn id="85" idx="2"/>
              <a:endCxn id="90" idx="0"/>
            </p:cNvCxnSpPr>
            <p:nvPr/>
          </p:nvCxnSpPr>
          <p:spPr>
            <a:xfrm>
              <a:off x="6157561" y="3422389"/>
              <a:ext cx="680666"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a:extLst>
                <a:ext uri="{FF2B5EF4-FFF2-40B4-BE49-F238E27FC236}">
                  <a16:creationId xmlns:a16="http://schemas.microsoft.com/office/drawing/2014/main" id="{A117434B-CD43-C84A-B9FD-96B9120ED20C}"/>
                </a:ext>
              </a:extLst>
            </p:cNvPr>
            <p:cNvCxnSpPr>
              <a:cxnSpLocks/>
              <a:stCxn id="85" idx="2"/>
              <a:endCxn id="89" idx="0"/>
            </p:cNvCxnSpPr>
            <p:nvPr/>
          </p:nvCxnSpPr>
          <p:spPr>
            <a:xfrm>
              <a:off x="6157561" y="3422389"/>
              <a:ext cx="1122282"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a:extLst>
                <a:ext uri="{FF2B5EF4-FFF2-40B4-BE49-F238E27FC236}">
                  <a16:creationId xmlns:a16="http://schemas.microsoft.com/office/drawing/2014/main" id="{B90DD545-1720-664A-889C-394E1057CF71}"/>
                </a:ext>
              </a:extLst>
            </p:cNvPr>
            <p:cNvCxnSpPr>
              <a:cxnSpLocks/>
              <a:stCxn id="83" idx="2"/>
              <a:endCxn id="86" idx="0"/>
            </p:cNvCxnSpPr>
            <p:nvPr/>
          </p:nvCxnSpPr>
          <p:spPr>
            <a:xfrm flipH="1">
              <a:off x="5232403" y="3422389"/>
              <a:ext cx="1938581"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236BAE4B-D651-A942-A9CE-3F31B4FC12DE}"/>
                </a:ext>
              </a:extLst>
            </p:cNvPr>
            <p:cNvCxnSpPr>
              <a:cxnSpLocks/>
              <a:stCxn id="83" idx="2"/>
              <a:endCxn id="87" idx="0"/>
            </p:cNvCxnSpPr>
            <p:nvPr/>
          </p:nvCxnSpPr>
          <p:spPr>
            <a:xfrm flipH="1">
              <a:off x="5862176" y="3422389"/>
              <a:ext cx="1308808"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0573A661-2D25-2E48-9538-3ABFFAD772F9}"/>
                </a:ext>
              </a:extLst>
            </p:cNvPr>
            <p:cNvCxnSpPr>
              <a:cxnSpLocks/>
              <a:stCxn id="83" idx="2"/>
              <a:endCxn id="88" idx="0"/>
            </p:cNvCxnSpPr>
            <p:nvPr/>
          </p:nvCxnSpPr>
          <p:spPr>
            <a:xfrm flipH="1">
              <a:off x="6398027" y="3422389"/>
              <a:ext cx="772957"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6DA35AD1-8C65-7149-A11B-0AFFDEFABBDE}"/>
                </a:ext>
              </a:extLst>
            </p:cNvPr>
            <p:cNvCxnSpPr>
              <a:cxnSpLocks/>
              <a:stCxn id="83" idx="2"/>
              <a:endCxn id="90" idx="0"/>
            </p:cNvCxnSpPr>
            <p:nvPr/>
          </p:nvCxnSpPr>
          <p:spPr>
            <a:xfrm flipH="1">
              <a:off x="6838227" y="3422389"/>
              <a:ext cx="332757"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316A8AA1-BBE1-1045-95E6-A969E1D787AF}"/>
                </a:ext>
              </a:extLst>
            </p:cNvPr>
            <p:cNvCxnSpPr>
              <a:cxnSpLocks/>
              <a:stCxn id="83" idx="2"/>
              <a:endCxn id="89" idx="0"/>
            </p:cNvCxnSpPr>
            <p:nvPr/>
          </p:nvCxnSpPr>
          <p:spPr>
            <a:xfrm>
              <a:off x="7170984" y="3422389"/>
              <a:ext cx="108859"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030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851275-258B-FF46-93BA-F797BD45E4DD}"/>
                  </a:ext>
                </a:extLst>
              </p:cNvPr>
              <p:cNvSpPr txBox="1"/>
              <p:nvPr/>
            </p:nvSpPr>
            <p:spPr>
              <a:xfrm>
                <a:off x="381028" y="872519"/>
                <a:ext cx="8381943" cy="932435"/>
              </a:xfrm>
              <a:prstGeom prst="rect">
                <a:avLst/>
              </a:prstGeom>
              <a:noFill/>
            </p:spPr>
            <p:txBody>
              <a:bodyPr wrap="square" rtlCol="0">
                <a:spAutoFit/>
              </a:bodyPr>
              <a:lstStyle/>
              <a:p>
                <a:pPr algn="just"/>
                <a:r>
                  <a:rPr kumimoji="1" lang="zh-CN" altLang="en-US" dirty="0"/>
                  <a:t>对于每个用户</a:t>
                </a:r>
                <a14:m>
                  <m:oMath xmlns:m="http://schemas.openxmlformats.org/officeDocument/2006/math">
                    <m:r>
                      <a:rPr kumimoji="1" lang="en-US" altLang="zh-CN" b="0" i="1" smtClean="0">
                        <a:latin typeface="Cambria Math" panose="02040503050406030204" pitchFamily="18" charset="0"/>
                      </a:rPr>
                      <m:t>𝑖</m:t>
                    </m:r>
                  </m:oMath>
                </a14:m>
                <a:r>
                  <a:rPr kumimoji="1" lang="zh-CN" altLang="en-US" dirty="0"/>
                  <a:t>，我们可以从用户的</a:t>
                </a:r>
                <a:r>
                  <a:rPr kumimoji="1" lang="en-US" altLang="zh-CN" dirty="0"/>
                  <a:t>OSN</a:t>
                </a:r>
                <a:r>
                  <a:rPr kumimoji="1" lang="zh-CN" altLang="en-US" dirty="0"/>
                  <a:t>文本数据中，得到每个用户的</a:t>
                </a:r>
                <a:r>
                  <a:rPr kumimoji="1" lang="en-US" altLang="zh-CN" dirty="0"/>
                  <a:t>term-document </a:t>
                </a:r>
                <a:r>
                  <a:rPr kumimoji="1" lang="zh-CN" altLang="en-US" dirty="0"/>
                  <a:t>矩阵，即</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𝑁</m:t>
                        </m:r>
                      </m:e>
                      <m:sup>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𝐾</m:t>
                        </m:r>
                      </m:sup>
                    </m:sSup>
                  </m:oMath>
                </a14:m>
                <a:r>
                  <a:rPr kumimoji="1" lang="en-US" altLang="zh-CN" dirty="0"/>
                  <a:t>(L</a:t>
                </a:r>
                <a:r>
                  <a:rPr kumimoji="1" lang="zh-CN" altLang="en-US" dirty="0"/>
                  <a:t>为用户的行为数量</a:t>
                </a:r>
                <a:r>
                  <a:rPr kumimoji="1" lang="en-US" altLang="zh-CN" dirty="0"/>
                  <a:t>K</a:t>
                </a:r>
                <a:r>
                  <a:rPr kumimoji="1" lang="zh-CN" altLang="en-US" dirty="0"/>
                  <a:t>为数据中</a:t>
                </a:r>
                <a:r>
                  <a:rPr kumimoji="1" lang="en-US" altLang="zh-CN" dirty="0"/>
                  <a:t>Post</a:t>
                </a:r>
                <a:r>
                  <a:rPr kumimoji="1" lang="zh-CN" altLang="en-US" dirty="0"/>
                  <a:t>的数量</a:t>
                </a:r>
                <a:r>
                  <a:rPr kumimoji="1" lang="en-US" altLang="zh-CN" dirty="0"/>
                  <a:t>)</a:t>
                </a:r>
                <a:r>
                  <a:rPr kumimoji="1" lang="zh-CN" altLang="en-US" dirty="0"/>
                  <a:t>，对于</a:t>
                </a:r>
                <a:r>
                  <a:rPr kumimoji="1" lang="en-US" altLang="zh-CN" dirty="0"/>
                  <a:t>L=1</a:t>
                </a:r>
                <a:r>
                  <a:rPr kumimoji="1" lang="zh-CN" altLang="en-US" dirty="0"/>
                  <a:t>，</a:t>
                </a:r>
                <a:r>
                  <a:rPr kumimoji="1" lang="en-US" altLang="zh-CN" dirty="0"/>
                  <a:t>2</a:t>
                </a:r>
                <a:r>
                  <a:rPr kumimoji="1" lang="zh-CN" altLang="en-US" dirty="0"/>
                  <a:t>，</a:t>
                </a:r>
                <a:r>
                  <a:rPr kumimoji="1" lang="en-US" altLang="zh-CN" dirty="0"/>
                  <a:t>3</a:t>
                </a:r>
                <a:r>
                  <a:rPr kumimoji="1" lang="zh-CN" altLang="en-US" dirty="0"/>
                  <a:t>，如果用户有</a:t>
                </a:r>
                <a:r>
                  <a:rPr kumimoji="1" lang="en-US" altLang="zh-CN" dirty="0"/>
                  <a:t>posted/liked/done nothing</a:t>
                </a:r>
                <a:r>
                  <a:rPr kumimoji="1" lang="zh-CN" altLang="en-US" dirty="0"/>
                  <a:t>三种行为，我们令</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=1</m:t>
                    </m:r>
                  </m:oMath>
                </a14:m>
                <a:r>
                  <a:rPr kumimoji="1" lang="zh-CN" altLang="en-US" dirty="0"/>
                  <a:t>，对于</a:t>
                </a:r>
                <a:r>
                  <a:rPr kumimoji="1" lang="en-US" altLang="zh-CN" dirty="0"/>
                  <a:t>L&gt;3,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则为第</a:t>
                </a:r>
                <a:r>
                  <a:rPr kumimoji="1" lang="en-US" altLang="zh-CN" dirty="0"/>
                  <a:t>L</a:t>
                </a:r>
                <a:r>
                  <a:rPr kumimoji="1" lang="zh-CN" altLang="en-US" dirty="0"/>
                  <a:t>个单词在</a:t>
                </a:r>
                <a:r>
                  <a:rPr kumimoji="1" lang="en-US" altLang="zh-CN" dirty="0"/>
                  <a:t>Post</a:t>
                </a:r>
                <a:r>
                  <a:rPr kumimoji="1" lang="zh-CN" altLang="en-US" dirty="0"/>
                  <a:t> </a:t>
                </a:r>
                <a:r>
                  <a:rPr kumimoji="1" lang="en-US" altLang="zh-CN" dirty="0"/>
                  <a:t>k</a:t>
                </a:r>
                <a:r>
                  <a:rPr kumimoji="1" lang="zh-CN" altLang="en-US" dirty="0"/>
                  <a:t>中出现的次数统计。利用此方法，从数据中可以得到</a:t>
                </a:r>
                <a14:m>
                  <m:oMath xmlns:m="http://schemas.openxmlformats.org/officeDocument/2006/math">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 </m:t>
                            </m:r>
                          </m:e>
                        </m:d>
                      </m:e>
                    </m:d>
                  </m:oMath>
                </a14:m>
                <a:r>
                  <a:rPr kumimoji="1" lang="zh-CN" altLang="en-US" dirty="0"/>
                  <a:t>。</a:t>
                </a:r>
                <a:endParaRPr kumimoji="1" lang="en-US" altLang="zh-CN" dirty="0"/>
              </a:p>
            </p:txBody>
          </p:sp>
        </mc:Choice>
        <mc:Fallback xmlns="">
          <p:sp>
            <p:nvSpPr>
              <p:cNvPr id="2" name="文本框 1">
                <a:extLst>
                  <a:ext uri="{FF2B5EF4-FFF2-40B4-BE49-F238E27FC236}">
                    <a16:creationId xmlns:a16="http://schemas.microsoft.com/office/drawing/2014/main" id="{BC851275-258B-FF46-93BA-F797BD45E4DD}"/>
                  </a:ext>
                </a:extLst>
              </p:cNvPr>
              <p:cNvSpPr txBox="1">
                <a:spLocks noRot="1" noChangeAspect="1" noMove="1" noResize="1" noEditPoints="1" noAdjustHandles="1" noChangeArrowheads="1" noChangeShapeType="1" noTextEdit="1"/>
              </p:cNvSpPr>
              <p:nvPr/>
            </p:nvSpPr>
            <p:spPr>
              <a:xfrm>
                <a:off x="381028" y="872519"/>
                <a:ext cx="8381943" cy="932435"/>
              </a:xfrm>
              <a:prstGeom prst="rect">
                <a:avLst/>
              </a:prstGeom>
              <a:blipFill>
                <a:blip r:embed="rId4"/>
                <a:stretch>
                  <a:fillRect l="-2879" r="-152" b="-5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7893F2-D3AE-6F4B-B8FE-5CE2FE828E47}"/>
                  </a:ext>
                </a:extLst>
              </p:cNvPr>
              <p:cNvSpPr txBox="1"/>
              <p:nvPr/>
            </p:nvSpPr>
            <p:spPr>
              <a:xfrm>
                <a:off x="2830452" y="2142907"/>
                <a:ext cx="3600729"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=1,2,3</m:t>
                          </m:r>
                        </m:e>
                      </m:nary>
                    </m:oMath>
                  </m:oMathPara>
                </a14:m>
                <a:endParaRPr kumimoji="1" lang="zh-CN" altLang="en-US" dirty="0"/>
              </a:p>
            </p:txBody>
          </p:sp>
        </mc:Choice>
        <mc:Fallback xmlns="">
          <p:sp>
            <p:nvSpPr>
              <p:cNvPr id="5" name="文本框 4">
                <a:extLst>
                  <a:ext uri="{FF2B5EF4-FFF2-40B4-BE49-F238E27FC236}">
                    <a16:creationId xmlns:a16="http://schemas.microsoft.com/office/drawing/2014/main" id="{837893F2-D3AE-6F4B-B8FE-5CE2FE828E47}"/>
                  </a:ext>
                </a:extLst>
              </p:cNvPr>
              <p:cNvSpPr txBox="1">
                <a:spLocks noRot="1" noChangeAspect="1" noMove="1" noResize="1" noEditPoints="1" noAdjustHandles="1" noChangeArrowheads="1" noChangeShapeType="1" noTextEdit="1"/>
              </p:cNvSpPr>
              <p:nvPr/>
            </p:nvSpPr>
            <p:spPr>
              <a:xfrm>
                <a:off x="2830452" y="2142907"/>
                <a:ext cx="3600729" cy="584199"/>
              </a:xfrm>
              <a:prstGeom prst="rect">
                <a:avLst/>
              </a:prstGeom>
              <a:blipFill>
                <a:blip r:embed="rId5"/>
                <a:stretch>
                  <a:fillRect l="-1404" t="-119149" r="-702" b="-185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7FA2E9F-2D9C-E34C-91C0-71E5A7BFE05E}"/>
                  </a:ext>
                </a:extLst>
              </p:cNvPr>
              <p:cNvSpPr txBox="1"/>
              <p:nvPr/>
            </p:nvSpPr>
            <p:spPr>
              <a:xfrm>
                <a:off x="2344816" y="3712256"/>
                <a:ext cx="4572000" cy="676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𝜆</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≥4</m:t>
                          </m:r>
                        </m:e>
                      </m:nary>
                    </m:oMath>
                  </m:oMathPara>
                </a14:m>
                <a:endParaRPr kumimoji="1" lang="zh-CN" altLang="en-US" dirty="0"/>
              </a:p>
            </p:txBody>
          </p:sp>
        </mc:Choice>
        <mc:Fallback xmlns="">
          <p:sp>
            <p:nvSpPr>
              <p:cNvPr id="9" name="文本框 8">
                <a:extLst>
                  <a:ext uri="{FF2B5EF4-FFF2-40B4-BE49-F238E27FC236}">
                    <a16:creationId xmlns:a16="http://schemas.microsoft.com/office/drawing/2014/main" id="{A7FA2E9F-2D9C-E34C-91C0-71E5A7BFE05E}"/>
                  </a:ext>
                </a:extLst>
              </p:cNvPr>
              <p:cNvSpPr txBox="1">
                <a:spLocks noRot="1" noChangeAspect="1" noMove="1" noResize="1" noEditPoints="1" noAdjustHandles="1" noChangeArrowheads="1" noChangeShapeType="1" noTextEdit="1"/>
              </p:cNvSpPr>
              <p:nvPr/>
            </p:nvSpPr>
            <p:spPr>
              <a:xfrm>
                <a:off x="2344816" y="3712256"/>
                <a:ext cx="4572000" cy="676532"/>
              </a:xfrm>
              <a:prstGeom prst="rect">
                <a:avLst/>
              </a:prstGeom>
              <a:blipFill>
                <a:blip r:embed="rId6"/>
                <a:stretch>
                  <a:fillRect t="-98148" b="-15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0494EB-3BE3-8D48-A3BC-791A461E9297}"/>
                  </a:ext>
                </a:extLst>
              </p:cNvPr>
              <p:cNvSpPr txBox="1"/>
              <p:nvPr/>
            </p:nvSpPr>
            <p:spPr>
              <a:xfrm>
                <a:off x="381028" y="1816675"/>
                <a:ext cx="5952783" cy="314510"/>
              </a:xfrm>
              <a:prstGeom prst="rect">
                <a:avLst/>
              </a:prstGeom>
              <a:noFill/>
            </p:spPr>
            <p:txBody>
              <a:bodyPr wrap="none" rtlCol="0">
                <a:spAutoFit/>
              </a:bodyPr>
              <a:lstStyle/>
              <a:p>
                <a:pPr algn="just"/>
                <a:r>
                  <a:rPr kumimoji="1" lang="zh-CN" altLang="en-US" dirty="0"/>
                  <a:t>前面三行中，</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Bernoulli</a:t>
                </a:r>
                <a:r>
                  <a:rPr kumimoji="1" lang="zh-CN" altLang="en" dirty="0"/>
                  <a:t>随机</a:t>
                </a:r>
                <a:r>
                  <a:rPr kumimoji="1" lang="zh-CN" altLang="en-US" dirty="0"/>
                  <a:t>变量，并可以用以下公式求得：</a:t>
                </a:r>
              </a:p>
            </p:txBody>
          </p:sp>
        </mc:Choice>
        <mc:Fallback xmlns="">
          <p:sp>
            <p:nvSpPr>
              <p:cNvPr id="7" name="文本框 6">
                <a:extLst>
                  <a:ext uri="{FF2B5EF4-FFF2-40B4-BE49-F238E27FC236}">
                    <a16:creationId xmlns:a16="http://schemas.microsoft.com/office/drawing/2014/main" id="{000494EB-3BE3-8D48-A3BC-791A461E9297}"/>
                  </a:ext>
                </a:extLst>
              </p:cNvPr>
              <p:cNvSpPr txBox="1">
                <a:spLocks noRot="1" noChangeAspect="1" noMove="1" noResize="1" noEditPoints="1" noAdjustHandles="1" noChangeArrowheads="1" noChangeShapeType="1" noTextEdit="1"/>
              </p:cNvSpPr>
              <p:nvPr/>
            </p:nvSpPr>
            <p:spPr>
              <a:xfrm>
                <a:off x="381028" y="1816675"/>
                <a:ext cx="5952783" cy="314510"/>
              </a:xfrm>
              <a:prstGeom prst="rect">
                <a:avLst/>
              </a:prstGeom>
              <a:blipFill>
                <a:blip r:embed="rId7"/>
                <a:stretch>
                  <a:fillRect l="-426" t="-4000"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1D9316F-A9FF-D043-A90E-7452EE547AB7}"/>
                  </a:ext>
                </a:extLst>
              </p:cNvPr>
              <p:cNvSpPr txBox="1"/>
              <p:nvPr/>
            </p:nvSpPr>
            <p:spPr>
              <a:xfrm>
                <a:off x="381028" y="3181292"/>
                <a:ext cx="6314486" cy="314510"/>
              </a:xfrm>
              <a:prstGeom prst="rect">
                <a:avLst/>
              </a:prstGeom>
              <a:noFill/>
            </p:spPr>
            <p:txBody>
              <a:bodyPr wrap="none" rtlCol="0">
                <a:spAutoFit/>
              </a:bodyPr>
              <a:lstStyle/>
              <a:p>
                <a:pPr algn="just"/>
                <a:r>
                  <a:rPr kumimoji="1" lang="zh-CN" altLang="en-US" dirty="0"/>
                  <a:t>对于第三行以外的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Poisson</a:t>
                </a:r>
                <a:r>
                  <a:rPr kumimoji="1" lang="zh-CN" altLang="en-US" dirty="0"/>
                  <a:t>随机变量，同时可以用以下公式表示：</a:t>
                </a:r>
              </a:p>
            </p:txBody>
          </p:sp>
        </mc:Choice>
        <mc:Fallback xmlns="">
          <p:sp>
            <p:nvSpPr>
              <p:cNvPr id="8" name="文本框 7">
                <a:extLst>
                  <a:ext uri="{FF2B5EF4-FFF2-40B4-BE49-F238E27FC236}">
                    <a16:creationId xmlns:a16="http://schemas.microsoft.com/office/drawing/2014/main" id="{01D9316F-A9FF-D043-A90E-7452EE547AB7}"/>
                  </a:ext>
                </a:extLst>
              </p:cNvPr>
              <p:cNvSpPr txBox="1">
                <a:spLocks noRot="1" noChangeAspect="1" noMove="1" noResize="1" noEditPoints="1" noAdjustHandles="1" noChangeArrowheads="1" noChangeShapeType="1" noTextEdit="1"/>
              </p:cNvSpPr>
              <p:nvPr/>
            </p:nvSpPr>
            <p:spPr>
              <a:xfrm>
                <a:off x="381028" y="3181292"/>
                <a:ext cx="6314486" cy="314510"/>
              </a:xfrm>
              <a:prstGeom prst="rect">
                <a:avLst/>
              </a:prstGeom>
              <a:blipFill>
                <a:blip r:embed="rId8"/>
                <a:stretch>
                  <a:fillRect l="-402"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0543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1EFF81C-12C7-3745-B48A-F4C7407EF6B7}"/>
                  </a:ext>
                </a:extLst>
              </p:cNvPr>
              <p:cNvSpPr txBox="1"/>
              <p:nvPr/>
            </p:nvSpPr>
            <p:spPr>
              <a:xfrm>
                <a:off x="684055" y="1123805"/>
                <a:ext cx="4942892" cy="300595"/>
              </a:xfrm>
              <a:prstGeom prst="rect">
                <a:avLst/>
              </a:prstGeom>
              <a:noFill/>
            </p:spPr>
            <p:txBody>
              <a:bodyPr wrap="none" rtlCol="0">
                <a:spAutoFit/>
              </a:bodyPr>
              <a:lstStyle/>
              <a:p>
                <a:r>
                  <a:rPr kumimoji="1" lang="zh-CN" altLang="en-US" dirty="0"/>
                  <a:t>利用该公式，我们可以从</a:t>
                </a:r>
                <a14:m>
                  <m:oMath xmlns:m="http://schemas.openxmlformats.org/officeDocument/2006/math">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oMath>
                </a14:m>
                <a:r>
                  <a:rPr kumimoji="1" lang="zh-CN" altLang="en-US" dirty="0"/>
                  <a:t>矩阵中，学习出用户意见矩阵</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b="0" i="1" smtClean="0">
                            <a:latin typeface="Cambria Math" panose="02040503050406030204" pitchFamily="18" charset="0"/>
                          </a:rPr>
                          <m:t>𝑖</m:t>
                        </m:r>
                      </m:sub>
                    </m:sSub>
                  </m:oMath>
                </a14:m>
                <a:r>
                  <a:rPr kumimoji="1" lang="zh-CN" altLang="en-US" dirty="0"/>
                  <a:t>：</a:t>
                </a:r>
              </a:p>
            </p:txBody>
          </p:sp>
        </mc:Choice>
        <mc:Fallback xmlns="">
          <p:sp>
            <p:nvSpPr>
              <p:cNvPr id="6" name="文本框 5">
                <a:extLst>
                  <a:ext uri="{FF2B5EF4-FFF2-40B4-BE49-F238E27FC236}">
                    <a16:creationId xmlns:a16="http://schemas.microsoft.com/office/drawing/2014/main" id="{31EFF81C-12C7-3745-B48A-F4C7407EF6B7}"/>
                  </a:ext>
                </a:extLst>
              </p:cNvPr>
              <p:cNvSpPr txBox="1">
                <a:spLocks noRot="1" noChangeAspect="1" noMove="1" noResize="1" noEditPoints="1" noAdjustHandles="1" noChangeArrowheads="1" noChangeShapeType="1" noTextEdit="1"/>
              </p:cNvSpPr>
              <p:nvPr/>
            </p:nvSpPr>
            <p:spPr>
              <a:xfrm>
                <a:off x="684055" y="1123805"/>
                <a:ext cx="4942892" cy="300595"/>
              </a:xfrm>
              <a:prstGeom prst="rect">
                <a:avLst/>
              </a:prstGeom>
              <a:blipFill>
                <a:blip r:embed="rId6"/>
                <a:stretch>
                  <a:fillRect l="-256" t="-4000" b="-1600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92E3B01-1CEC-5D4B-B5B1-2BD48E502382}"/>
              </a:ext>
            </a:extLst>
          </p:cNvPr>
          <p:cNvSpPr txBox="1"/>
          <p:nvPr/>
        </p:nvSpPr>
        <p:spPr>
          <a:xfrm>
            <a:off x="676239" y="2783255"/>
            <a:ext cx="4859022" cy="300082"/>
          </a:xfrm>
          <a:prstGeom prst="rect">
            <a:avLst/>
          </a:prstGeom>
          <a:noFill/>
        </p:spPr>
        <p:txBody>
          <a:bodyPr wrap="none" rtlCol="0">
            <a:spAutoFit/>
          </a:bodyPr>
          <a:lstStyle/>
          <a:p>
            <a:r>
              <a:rPr kumimoji="1" lang="zh-CN" altLang="en-US" dirty="0"/>
              <a:t>要求出意见矩阵，可以转换成一个非凸优化问题，表示如下：</a:t>
            </a:r>
          </a:p>
        </p:txBody>
      </p:sp>
      <p:pic>
        <p:nvPicPr>
          <p:cNvPr id="12" name="图形 11">
            <a:extLst>
              <a:ext uri="{FF2B5EF4-FFF2-40B4-BE49-F238E27FC236}">
                <a16:creationId xmlns:a16="http://schemas.microsoft.com/office/drawing/2014/main" id="{5EED81CB-6C97-194C-A67D-7FC91CF70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0300" y="3295795"/>
            <a:ext cx="4962822" cy="1654274"/>
          </a:xfrm>
          <a:prstGeom prst="rect">
            <a:avLst/>
          </a:prstGeom>
        </p:spPr>
      </p:pic>
      <p:pic>
        <p:nvPicPr>
          <p:cNvPr id="3" name="图形 2">
            <a:extLst>
              <a:ext uri="{FF2B5EF4-FFF2-40B4-BE49-F238E27FC236}">
                <a16:creationId xmlns:a16="http://schemas.microsoft.com/office/drawing/2014/main" id="{51B0B195-0E92-DD4B-A484-18BEECBD2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2800" y="1771625"/>
            <a:ext cx="2438399" cy="554182"/>
          </a:xfrm>
          <a:prstGeom prst="rect">
            <a:avLst/>
          </a:prstGeom>
        </p:spPr>
      </p:pic>
    </p:spTree>
    <p:extLst>
      <p:ext uri="{BB962C8B-B14F-4D97-AF65-F5344CB8AC3E}">
        <p14:creationId xmlns:p14="http://schemas.microsoft.com/office/powerpoint/2010/main" val="986022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p:sp>
        <p:nvSpPr>
          <p:cNvPr id="2" name="文本框 1">
            <a:extLst>
              <a:ext uri="{FF2B5EF4-FFF2-40B4-BE49-F238E27FC236}">
                <a16:creationId xmlns:a16="http://schemas.microsoft.com/office/drawing/2014/main" id="{856F4273-E9C2-C24F-B131-DB928DF9A116}"/>
              </a:ext>
            </a:extLst>
          </p:cNvPr>
          <p:cNvSpPr txBox="1"/>
          <p:nvPr/>
        </p:nvSpPr>
        <p:spPr>
          <a:xfrm>
            <a:off x="1010582" y="1019907"/>
            <a:ext cx="7349765" cy="507831"/>
          </a:xfrm>
          <a:prstGeom prst="rect">
            <a:avLst/>
          </a:prstGeom>
          <a:noFill/>
        </p:spPr>
        <p:txBody>
          <a:bodyPr wrap="square" rtlCol="0">
            <a:spAutoFit/>
          </a:bodyPr>
          <a:lstStyle/>
          <a:p>
            <a:r>
              <a:rPr kumimoji="1" lang="zh-CN" altLang="en-US" dirty="0"/>
              <a:t>该非凸优化问题可以利用算法</a:t>
            </a:r>
            <a:r>
              <a:rPr kumimoji="1" lang="en" altLang="zh-CN" dirty="0"/>
              <a:t>block coordinate descent</a:t>
            </a:r>
            <a:r>
              <a:rPr kumimoji="1" lang="en-US" altLang="zh-CN" dirty="0"/>
              <a:t>(BCD)</a:t>
            </a:r>
            <a:r>
              <a:rPr kumimoji="1" lang="zh-CN" altLang="en-US" dirty="0"/>
              <a:t>求解，最后求的用户的意见分布矩阵。算法流程如下：</a:t>
            </a:r>
          </a:p>
        </p:txBody>
      </p:sp>
      <p:pic>
        <p:nvPicPr>
          <p:cNvPr id="3" name="图片 2">
            <a:extLst>
              <a:ext uri="{FF2B5EF4-FFF2-40B4-BE49-F238E27FC236}">
                <a16:creationId xmlns:a16="http://schemas.microsoft.com/office/drawing/2014/main" id="{8426CE15-1A4D-6941-961C-2ABE614CAD85}"/>
              </a:ext>
            </a:extLst>
          </p:cNvPr>
          <p:cNvPicPr>
            <a:picLocks noChangeAspect="1"/>
          </p:cNvPicPr>
          <p:nvPr/>
        </p:nvPicPr>
        <p:blipFill>
          <a:blip r:embed="rId4"/>
          <a:stretch>
            <a:fillRect/>
          </a:stretch>
        </p:blipFill>
        <p:spPr>
          <a:xfrm>
            <a:off x="2566273" y="1810720"/>
            <a:ext cx="3555322" cy="2146121"/>
          </a:xfrm>
          <a:prstGeom prst="rect">
            <a:avLst/>
          </a:prstGeom>
        </p:spPr>
      </p:pic>
    </p:spTree>
    <p:extLst>
      <p:ext uri="{BB962C8B-B14F-4D97-AF65-F5344CB8AC3E}">
        <p14:creationId xmlns:p14="http://schemas.microsoft.com/office/powerpoint/2010/main" val="348405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基于主题分析的意见挖掘</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3" y="923011"/>
            <a:ext cx="8232331" cy="132145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以</a:t>
            </a:r>
            <a:r>
              <a:rPr lang="en-US" altLang="zh-CN" b="1" dirty="0">
                <a:latin typeface="+mn-ea"/>
                <a:sym typeface="黑体" panose="02010609060101010101" pitchFamily="49" charset="-122"/>
              </a:rPr>
              <a:t>LDA</a:t>
            </a:r>
            <a:r>
              <a:rPr lang="zh-CN" altLang="en-US" b="1" dirty="0">
                <a:latin typeface="+mn-ea"/>
                <a:sym typeface="黑体" panose="02010609060101010101" pitchFamily="49" charset="-122"/>
              </a:rPr>
              <a:t>模型为例</a:t>
            </a:r>
            <a:r>
              <a:rPr lang="zh-CN" altLang="en-US" dirty="0">
                <a:latin typeface="+mn-ea"/>
                <a:sym typeface="黑体" panose="02010609060101010101" pitchFamily="49" charset="-122"/>
              </a:rPr>
              <a:t>：如果</a:t>
            </a:r>
            <a:r>
              <a:rPr lang="en-US" altLang="zh-CN" dirty="0">
                <a:latin typeface="+mn-ea"/>
                <a:sym typeface="黑体" panose="02010609060101010101" pitchFamily="49" charset="-122"/>
              </a:rPr>
              <a:t>OSN</a:t>
            </a:r>
            <a:r>
              <a:rPr lang="zh-CN" altLang="en-US" dirty="0">
                <a:latin typeface="+mn-ea"/>
                <a:sym typeface="黑体" panose="02010609060101010101" pitchFamily="49" charset="-122"/>
              </a:rPr>
              <a:t>数据中的文本内容偏多，则使用文本</a:t>
            </a:r>
            <a:r>
              <a:rPr lang="en-US" altLang="zh-CN" dirty="0">
                <a:latin typeface="+mn-ea"/>
                <a:sym typeface="黑体" panose="02010609060101010101" pitchFamily="49" charset="-122"/>
              </a:rPr>
              <a:t>-</a:t>
            </a:r>
            <a:r>
              <a:rPr lang="zh-CN" altLang="en-US" dirty="0">
                <a:latin typeface="+mn-ea"/>
                <a:sym typeface="黑体" panose="02010609060101010101" pitchFamily="49" charset="-122"/>
              </a:rPr>
              <a:t>主题网络结构，</a:t>
            </a:r>
            <a:r>
              <a:rPr lang="zh-CN" altLang="zh-CN" sz="1400" dirty="0"/>
              <a:t>它将每位用户看作是一篇文档，每篇文档有着自己</a:t>
            </a:r>
            <a:r>
              <a:rPr lang="zh-CN" altLang="en-US" sz="1400" dirty="0"/>
              <a:t>特定</a:t>
            </a:r>
            <a:r>
              <a:rPr lang="zh-CN" altLang="zh-CN" sz="1400" dirty="0"/>
              <a:t>的主题占比</a:t>
            </a:r>
            <a:r>
              <a:rPr lang="zh-CN" altLang="en-US" sz="1400" dirty="0"/>
              <a:t>，</a:t>
            </a:r>
            <a:r>
              <a:rPr lang="zh-CN" altLang="zh-CN" sz="1400" dirty="0"/>
              <a:t>而对于每个主题来说，不同的词语出现的概率也</a:t>
            </a:r>
            <a:r>
              <a:rPr lang="zh-CN" altLang="en-US" sz="1400" dirty="0"/>
              <a:t>不</a:t>
            </a:r>
            <a:r>
              <a:rPr lang="zh-CN" altLang="zh-CN" sz="1400" dirty="0"/>
              <a:t>一样。因此可以看作</a:t>
            </a:r>
            <a:r>
              <a:rPr lang="zh-CN" altLang="en-US" sz="1400" dirty="0"/>
              <a:t>右图</a:t>
            </a:r>
            <a:r>
              <a:rPr lang="zh-CN" altLang="zh-CN" sz="1400" dirty="0"/>
              <a:t>这样的带权重</a:t>
            </a:r>
            <a:r>
              <a:rPr lang="zh-CN" altLang="en-US" sz="1400" dirty="0"/>
              <a:t>从用户到主题再到词语的</a:t>
            </a:r>
            <a:r>
              <a:rPr lang="zh-CN" altLang="zh-CN" sz="1400" dirty="0"/>
              <a:t>网络结构</a:t>
            </a:r>
            <a:endParaRPr lang="en-US" altLang="zh-CN" dirty="0">
              <a:latin typeface="+mn-ea"/>
              <a:sym typeface="黑体" panose="02010609060101010101" pitchFamily="49" charset="-122"/>
            </a:endParaRPr>
          </a:p>
        </p:txBody>
      </p:sp>
      <p:sp>
        <p:nvSpPr>
          <p:cNvPr id="65" name="右箭头 64"/>
          <p:cNvSpPr/>
          <p:nvPr/>
        </p:nvSpPr>
        <p:spPr>
          <a:xfrm>
            <a:off x="4308803" y="3171008"/>
            <a:ext cx="456995" cy="307372"/>
          </a:xfrm>
          <a:prstGeom prst="rightArrow">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endParaRPr lang="zh-CN" altLang="en-US" dirty="0">
              <a:solidFill>
                <a:schemeClr val="bg1"/>
              </a:solidFill>
            </a:endParaRPr>
          </a:p>
        </p:txBody>
      </p:sp>
      <p:grpSp>
        <p:nvGrpSpPr>
          <p:cNvPr id="135" name="组合 134"/>
          <p:cNvGrpSpPr/>
          <p:nvPr/>
        </p:nvGrpSpPr>
        <p:grpSpPr>
          <a:xfrm>
            <a:off x="504441" y="2399281"/>
            <a:ext cx="3696997" cy="1947597"/>
            <a:chOff x="202842" y="2708110"/>
            <a:chExt cx="3696997" cy="1947597"/>
          </a:xfrm>
        </p:grpSpPr>
        <p:grpSp>
          <p:nvGrpSpPr>
            <p:cNvPr id="5" name="组合 1"/>
            <p:cNvGrpSpPr>
              <a:grpSpLocks/>
            </p:cNvGrpSpPr>
            <p:nvPr/>
          </p:nvGrpSpPr>
          <p:grpSpPr bwMode="auto">
            <a:xfrm>
              <a:off x="749190" y="2980405"/>
              <a:ext cx="3056143" cy="1508890"/>
              <a:chOff x="2576516" y="1782949"/>
              <a:chExt cx="6684264" cy="2958259"/>
            </a:xfrm>
          </p:grpSpPr>
          <p:sp>
            <p:nvSpPr>
              <p:cNvPr id="6" name="文本框 2"/>
              <p:cNvSpPr txBox="1">
                <a:spLocks noChangeArrowheads="1"/>
              </p:cNvSpPr>
              <p:nvPr/>
            </p:nvSpPr>
            <p:spPr bwMode="auto">
              <a:xfrm>
                <a:off x="2576516" y="4149079"/>
                <a:ext cx="1382073"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7" name="文本框 3"/>
              <p:cNvSpPr txBox="1">
                <a:spLocks noChangeArrowheads="1"/>
              </p:cNvSpPr>
              <p:nvPr/>
            </p:nvSpPr>
            <p:spPr bwMode="auto">
              <a:xfrm>
                <a:off x="5268318" y="4149079"/>
                <a:ext cx="901747"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8" name="文本框 4"/>
              <p:cNvSpPr txBox="1">
                <a:spLocks noChangeArrowheads="1"/>
              </p:cNvSpPr>
              <p:nvPr/>
            </p:nvSpPr>
            <p:spPr bwMode="auto">
              <a:xfrm>
                <a:off x="6988779" y="4152881"/>
                <a:ext cx="113553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pic>
            <p:nvPicPr>
              <p:cNvPr id="9"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1"/>
              <p:cNvSpPr txBox="1">
                <a:spLocks noChangeArrowheads="1"/>
              </p:cNvSpPr>
              <p:nvPr/>
            </p:nvSpPr>
            <p:spPr bwMode="auto">
              <a:xfrm>
                <a:off x="3888653" y="4149079"/>
                <a:ext cx="1623988"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15" name="文本框 12"/>
              <p:cNvSpPr txBox="1">
                <a:spLocks noChangeArrowheads="1"/>
              </p:cNvSpPr>
              <p:nvPr/>
            </p:nvSpPr>
            <p:spPr bwMode="auto">
              <a:xfrm>
                <a:off x="6052457" y="4149079"/>
                <a:ext cx="1045496"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16" name="文本框 13"/>
              <p:cNvSpPr txBox="1">
                <a:spLocks noChangeArrowheads="1"/>
              </p:cNvSpPr>
              <p:nvPr/>
            </p:nvSpPr>
            <p:spPr bwMode="auto">
              <a:xfrm>
                <a:off x="8113610" y="4149082"/>
                <a:ext cx="114717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17" name="直接箭头连接符 16"/>
              <p:cNvCxnSpPr>
                <a:stCxn id="9" idx="2"/>
                <a:endCxn id="6" idx="0"/>
              </p:cNvCxnSpPr>
              <p:nvPr/>
            </p:nvCxnSpPr>
            <p:spPr bwMode="auto">
              <a:xfrm>
                <a:off x="3148462" y="2296357"/>
                <a:ext cx="11909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a:stCxn id="9" idx="2"/>
                <a:endCxn id="7" idx="0"/>
              </p:cNvCxnSpPr>
              <p:nvPr/>
            </p:nvCxnSpPr>
            <p:spPr bwMode="auto">
              <a:xfrm>
                <a:off x="3148462" y="2296357"/>
                <a:ext cx="2570730"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接箭头连接符 18"/>
              <p:cNvCxnSpPr>
                <a:stCxn id="10" idx="2"/>
                <a:endCxn id="14" idx="0"/>
              </p:cNvCxnSpPr>
              <p:nvPr/>
            </p:nvCxnSpPr>
            <p:spPr bwMode="auto">
              <a:xfrm>
                <a:off x="4431394" y="2296357"/>
                <a:ext cx="26925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0" idx="2"/>
                <a:endCxn id="6" idx="0"/>
              </p:cNvCxnSpPr>
              <p:nvPr/>
            </p:nvCxnSpPr>
            <p:spPr bwMode="auto">
              <a:xfrm flipH="1">
                <a:off x="3267553" y="2296357"/>
                <a:ext cx="116384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1" idx="2"/>
                <a:endCxn id="14" idx="0"/>
              </p:cNvCxnSpPr>
              <p:nvPr/>
            </p:nvCxnSpPr>
            <p:spPr bwMode="auto">
              <a:xfrm flipH="1">
                <a:off x="4700648" y="2287005"/>
                <a:ext cx="1008524" cy="186207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p:cNvCxnSpPr>
                <a:stCxn id="12" idx="2"/>
                <a:endCxn id="7" idx="0"/>
              </p:cNvCxnSpPr>
              <p:nvPr/>
            </p:nvCxnSpPr>
            <p:spPr bwMode="auto">
              <a:xfrm flipH="1">
                <a:off x="5719192" y="2296357"/>
                <a:ext cx="1324838"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22"/>
              <p:cNvCxnSpPr>
                <a:stCxn id="13" idx="2"/>
                <a:endCxn id="8" idx="0"/>
              </p:cNvCxnSpPr>
              <p:nvPr/>
            </p:nvCxnSpPr>
            <p:spPr bwMode="auto">
              <a:xfrm flipH="1">
                <a:off x="7556546" y="2287005"/>
                <a:ext cx="820414"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p:cNvCxnSpPr>
                <a:stCxn id="10" idx="2"/>
                <a:endCxn id="15" idx="0"/>
              </p:cNvCxnSpPr>
              <p:nvPr/>
            </p:nvCxnSpPr>
            <p:spPr bwMode="auto">
              <a:xfrm>
                <a:off x="4431394" y="2296357"/>
                <a:ext cx="2143812"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p:cNvCxnSpPr>
                <a:stCxn id="12" idx="2"/>
                <a:endCxn id="16" idx="0"/>
              </p:cNvCxnSpPr>
              <p:nvPr/>
            </p:nvCxnSpPr>
            <p:spPr bwMode="auto">
              <a:xfrm>
                <a:off x="7044031" y="2296357"/>
                <a:ext cx="1643165" cy="1852725"/>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p:cNvCxnSpPr>
                <a:stCxn id="13" idx="2"/>
                <a:endCxn id="16" idx="0"/>
              </p:cNvCxnSpPr>
              <p:nvPr/>
            </p:nvCxnSpPr>
            <p:spPr bwMode="auto">
              <a:xfrm>
                <a:off x="8376961" y="2287005"/>
                <a:ext cx="310235" cy="18620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p:cNvCxnSpPr>
                <a:stCxn id="12" idx="2"/>
                <a:endCxn id="15" idx="0"/>
              </p:cNvCxnSpPr>
              <p:nvPr/>
            </p:nvCxnSpPr>
            <p:spPr bwMode="auto">
              <a:xfrm flipH="1">
                <a:off x="6575205" y="2296357"/>
                <a:ext cx="46882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stCxn id="11" idx="2"/>
                <a:endCxn id="8" idx="0"/>
              </p:cNvCxnSpPr>
              <p:nvPr/>
            </p:nvCxnSpPr>
            <p:spPr bwMode="auto">
              <a:xfrm>
                <a:off x="5709172" y="2287005"/>
                <a:ext cx="1847373"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6" name="文本框 2"/>
            <p:cNvSpPr txBox="1">
              <a:spLocks noChangeArrowheads="1"/>
            </p:cNvSpPr>
            <p:nvPr/>
          </p:nvSpPr>
          <p:spPr bwMode="auto">
            <a:xfrm>
              <a:off x="254467" y="294243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27" name="文本框 2"/>
            <p:cNvSpPr txBox="1">
              <a:spLocks noChangeArrowheads="1"/>
            </p:cNvSpPr>
            <p:nvPr/>
          </p:nvSpPr>
          <p:spPr bwMode="auto">
            <a:xfrm>
              <a:off x="262718" y="418354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3" name="矩形 132"/>
            <p:cNvSpPr/>
            <p:nvPr/>
          </p:nvSpPr>
          <p:spPr>
            <a:xfrm>
              <a:off x="202842" y="270811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136" name="组合 135"/>
          <p:cNvGrpSpPr/>
          <p:nvPr/>
        </p:nvGrpSpPr>
        <p:grpSpPr>
          <a:xfrm>
            <a:off x="4868182" y="2399281"/>
            <a:ext cx="3696997" cy="1956591"/>
            <a:chOff x="4767704" y="2700860"/>
            <a:chExt cx="3696997" cy="1956591"/>
          </a:xfrm>
        </p:grpSpPr>
        <p:grpSp>
          <p:nvGrpSpPr>
            <p:cNvPr id="29" name="组合 58"/>
            <p:cNvGrpSpPr>
              <a:grpSpLocks/>
            </p:cNvGrpSpPr>
            <p:nvPr/>
          </p:nvGrpSpPr>
          <p:grpSpPr bwMode="auto">
            <a:xfrm>
              <a:off x="5374127" y="2828924"/>
              <a:ext cx="2852753" cy="1828527"/>
              <a:chOff x="2578174" y="1782949"/>
              <a:chExt cx="6535935" cy="4245152"/>
            </a:xfrm>
          </p:grpSpPr>
          <p:sp>
            <p:nvSpPr>
              <p:cNvPr id="30" name="文本框 26"/>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31"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2"/>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40" name="文本框 33"/>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41" name="直接箭头连接符 40"/>
              <p:cNvCxnSpPr>
                <a:stCxn id="31" idx="2"/>
                <a:endCxn id="30"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41"/>
              <p:cNvCxnSpPr>
                <a:stCxn id="31" idx="2"/>
                <a:endCxn id="39"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a:stCxn id="32" idx="2"/>
                <a:endCxn id="30"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stCxn id="35" idx="2"/>
                <a:endCxn id="40"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5" name="直接箭头连接符 44"/>
              <p:cNvCxnSpPr>
                <a:stCxn id="37" idx="2"/>
                <a:endCxn id="30"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6" name="直接箭头连接符 45"/>
              <p:cNvCxnSpPr>
                <a:stCxn id="32" idx="2"/>
                <a:endCxn id="39"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7" name="直接箭头连接符 46"/>
              <p:cNvCxnSpPr>
                <a:stCxn id="36" idx="2"/>
                <a:endCxn id="40"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p:cNvCxnSpPr>
                <a:stCxn id="37" idx="2"/>
                <a:endCxn id="40"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9" name="直接箭头连接符 48"/>
              <p:cNvCxnSpPr>
                <a:stCxn id="36" idx="2"/>
                <a:endCxn id="39"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35" idx="2"/>
                <a:endCxn id="30"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51" name="文本框 44"/>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52" name="文本框 45"/>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53" name="文本框 46"/>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54" name="文本框 47"/>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55" name="文本框 48"/>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56" name="文本框 49"/>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57" name="直接箭头连接符 56"/>
              <p:cNvCxnSpPr>
                <a:stCxn id="39" idx="2"/>
                <a:endCxn id="51"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8" name="直接箭头连接符 57"/>
              <p:cNvCxnSpPr>
                <a:stCxn id="30" idx="2"/>
                <a:endCxn id="54"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p:cNvCxnSpPr>
                <a:stCxn id="39" idx="2"/>
                <a:endCxn id="54"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0" name="直接箭头连接符 59"/>
              <p:cNvCxnSpPr>
                <a:stCxn id="40" idx="2"/>
                <a:endCxn id="55"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1" name="直接箭头连接符 60"/>
              <p:cNvCxnSpPr>
                <a:stCxn id="30" idx="2"/>
                <a:endCxn id="52"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2" name="直接箭头连接符 61"/>
              <p:cNvCxnSpPr>
                <a:stCxn id="40" idx="2"/>
                <a:endCxn id="56"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3" name="直接箭头连接符 62"/>
              <p:cNvCxnSpPr>
                <a:stCxn id="39" idx="2"/>
                <a:endCxn id="53"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4" name="直接箭头连接符 63"/>
              <p:cNvCxnSpPr>
                <a:stCxn id="30" idx="2"/>
                <a:endCxn id="56"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9" name="文本框 2"/>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130" name="文本框 2"/>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31" name="文本框 2"/>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4" name="矩形 133"/>
            <p:cNvSpPr/>
            <p:nvPr/>
          </p:nvSpPr>
          <p:spPr>
            <a:xfrm>
              <a:off x="4767704" y="270086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10" name="矩形 109"/>
          <p:cNvSpPr/>
          <p:nvPr/>
        </p:nvSpPr>
        <p:spPr>
          <a:xfrm>
            <a:off x="5048838" y="2481238"/>
            <a:ext cx="3357317" cy="1160701"/>
          </a:xfrm>
          <a:prstGeom prst="rect">
            <a:avLst/>
          </a:prstGeom>
          <a:noFill/>
          <a:ln w="22225">
            <a:solidFill>
              <a:srgbClr val="00B0F0"/>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12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08307"/>
          </a:xfrm>
          <a:prstGeom prst="rect">
            <a:avLst/>
          </a:prstGeom>
          <a:noFill/>
        </p:spPr>
        <p:txBody>
          <a:bodyPr wrap="square" rtlCol="0">
            <a:spAutoFit/>
          </a:bodyPr>
          <a:lstStyle/>
          <a:p>
            <a:pPr>
              <a:lnSpc>
                <a:spcPct val="200000"/>
              </a:lnSpc>
            </a:pPr>
            <a:r>
              <a:rPr lang="zh-CN" altLang="en-US" dirty="0">
                <a:solidFill>
                  <a:srgbClr val="00B0F0"/>
                </a:solidFill>
                <a:latin typeface="+mn-ea"/>
              </a:rPr>
              <a:t>使用主题模型进行意见挖掘的实质：将用户投影到一个隐藏的主题空间，</a:t>
            </a:r>
            <a:r>
              <a:rPr lang="zh-CN" altLang="zh-CN" sz="1400" dirty="0">
                <a:solidFill>
                  <a:srgbClr val="00B0F0"/>
                </a:solidFill>
              </a:rPr>
              <a:t>找到</a:t>
            </a:r>
            <a:r>
              <a:rPr lang="zh-CN" altLang="en-US" sz="1400" dirty="0">
                <a:solidFill>
                  <a:srgbClr val="00B0F0"/>
                </a:solidFill>
              </a:rPr>
              <a:t>每一位</a:t>
            </a:r>
            <a:r>
              <a:rPr lang="zh-CN" altLang="zh-CN" sz="1400" dirty="0">
                <a:solidFill>
                  <a:srgbClr val="00B0F0"/>
                </a:solidFill>
              </a:rPr>
              <a:t>用户所对应文档的主题占比</a:t>
            </a:r>
            <a:r>
              <a:rPr lang="zh-CN" altLang="en-US" sz="1400" dirty="0">
                <a:solidFill>
                  <a:srgbClr val="00B0F0"/>
                </a:solidFill>
              </a:rPr>
              <a:t>，</a:t>
            </a:r>
            <a:r>
              <a:rPr lang="zh-CN" altLang="en-US" dirty="0">
                <a:solidFill>
                  <a:srgbClr val="00B0F0"/>
                </a:solidFill>
                <a:latin typeface="+mn-ea"/>
              </a:rPr>
              <a:t>使用一个多维向量来对用户进行表征</a:t>
            </a:r>
            <a:endParaRPr lang="en-US" altLang="zh-CN" dirty="0">
              <a:solidFill>
                <a:srgbClr val="00B0F0"/>
              </a:solidFill>
              <a:latin typeface="+mn-ea"/>
            </a:endParaRPr>
          </a:p>
          <a:p>
            <a:pPr>
              <a:lnSpc>
                <a:spcPct val="200000"/>
              </a:lnSpc>
            </a:pP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基于主题分析的意见挖掘</a:t>
            </a:r>
          </a:p>
        </p:txBody>
      </p:sp>
      <p:sp>
        <p:nvSpPr>
          <p:cNvPr id="14" name="文本框 12"/>
          <p:cNvSpPr txBox="1">
            <a:spLocks noChangeArrowheads="1"/>
          </p:cNvSpPr>
          <p:nvPr/>
        </p:nvSpPr>
        <p:spPr bwMode="auto">
          <a:xfrm>
            <a:off x="2284456"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science</a:t>
            </a:r>
            <a:endParaRPr lang="zh-CN" altLang="en-US" dirty="0">
              <a:latin typeface="+mn-ea"/>
              <a:ea typeface="+mn-ea"/>
            </a:endParaRPr>
          </a:p>
        </p:txBody>
      </p:sp>
      <p:grpSp>
        <p:nvGrpSpPr>
          <p:cNvPr id="51" name="组合 50"/>
          <p:cNvGrpSpPr/>
          <p:nvPr/>
        </p:nvGrpSpPr>
        <p:grpSpPr>
          <a:xfrm>
            <a:off x="5328721" y="2173329"/>
            <a:ext cx="1935340" cy="2297262"/>
            <a:chOff x="5597099" y="1823332"/>
            <a:chExt cx="1935340" cy="2297262"/>
          </a:xfrm>
        </p:grpSpPr>
        <p:pic>
          <p:nvPicPr>
            <p:cNvPr id="17" name="图片 15"/>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97099" y="2968839"/>
              <a:ext cx="227941" cy="27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箭头连接符 18"/>
            <p:cNvCxnSpPr>
              <a:stCxn id="17" idx="3"/>
            </p:cNvCxnSpPr>
            <p:nvPr/>
          </p:nvCxnSpPr>
          <p:spPr bwMode="auto">
            <a:xfrm>
              <a:off x="5825040" y="3106179"/>
              <a:ext cx="970860" cy="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7" idx="3"/>
            </p:cNvCxnSpPr>
            <p:nvPr/>
          </p:nvCxnSpPr>
          <p:spPr bwMode="auto">
            <a:xfrm>
              <a:off x="5825040" y="3106179"/>
              <a:ext cx="928686" cy="812300"/>
            </a:xfrm>
            <a:prstGeom prst="straightConnector1">
              <a:avLst/>
            </a:prstGeom>
            <a:ln>
              <a:solidFill>
                <a:srgbClr val="00B0F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7" idx="3"/>
            </p:cNvCxnSpPr>
            <p:nvPr/>
          </p:nvCxnSpPr>
          <p:spPr bwMode="auto">
            <a:xfrm flipV="1">
              <a:off x="5825040" y="2293879"/>
              <a:ext cx="928686" cy="81230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2" name="文本框 31"/>
            <p:cNvSpPr txBox="1">
              <a:spLocks noChangeArrowheads="1"/>
            </p:cNvSpPr>
            <p:nvPr/>
          </p:nvSpPr>
          <p:spPr bwMode="auto">
            <a:xfrm>
              <a:off x="6219171" y="2265860"/>
              <a:ext cx="41549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0.7</a:t>
              </a:r>
              <a:endParaRPr lang="zh-CN" altLang="en-US" dirty="0">
                <a:latin typeface="+mn-ea"/>
                <a:ea typeface="+mn-ea"/>
              </a:endParaRPr>
            </a:p>
          </p:txBody>
        </p:sp>
        <p:grpSp>
          <p:nvGrpSpPr>
            <p:cNvPr id="46" name="组合 45"/>
            <p:cNvGrpSpPr/>
            <p:nvPr/>
          </p:nvGrpSpPr>
          <p:grpSpPr>
            <a:xfrm>
              <a:off x="6847600" y="1823332"/>
              <a:ext cx="684837" cy="550071"/>
              <a:chOff x="6717559" y="1772744"/>
              <a:chExt cx="684837" cy="550071"/>
            </a:xfrm>
          </p:grpSpPr>
          <p:sp>
            <p:nvSpPr>
              <p:cNvPr id="23" name="矩形 22"/>
              <p:cNvSpPr/>
              <p:nvPr/>
            </p:nvSpPr>
            <p:spPr>
              <a:xfrm>
                <a:off x="6864418" y="1984677"/>
                <a:ext cx="366712" cy="338138"/>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6" name="文本框 35"/>
              <p:cNvSpPr txBox="1">
                <a:spLocks noChangeArrowheads="1"/>
              </p:cNvSpPr>
              <p:nvPr/>
            </p:nvSpPr>
            <p:spPr bwMode="auto">
              <a:xfrm>
                <a:off x="6717559" y="1772744"/>
                <a:ext cx="6848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science</a:t>
                </a:r>
                <a:endParaRPr lang="zh-CN" altLang="en-US" sz="1000" dirty="0">
                  <a:latin typeface="+mn-ea"/>
                  <a:ea typeface="+mn-ea"/>
                </a:endParaRPr>
              </a:p>
            </p:txBody>
          </p:sp>
        </p:grpSp>
        <p:grpSp>
          <p:nvGrpSpPr>
            <p:cNvPr id="47" name="组合 46"/>
            <p:cNvGrpSpPr/>
            <p:nvPr/>
          </p:nvGrpSpPr>
          <p:grpSpPr>
            <a:xfrm>
              <a:off x="6853173" y="2708200"/>
              <a:ext cx="679266" cy="538002"/>
              <a:chOff x="7712234" y="1805450"/>
              <a:chExt cx="679266" cy="538002"/>
            </a:xfrm>
          </p:grpSpPr>
          <p:sp>
            <p:nvSpPr>
              <p:cNvPr id="24" name="矩形 23"/>
              <p:cNvSpPr/>
              <p:nvPr/>
            </p:nvSpPr>
            <p:spPr>
              <a:xfrm>
                <a:off x="7869305" y="2005315"/>
                <a:ext cx="365125" cy="33813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7" name="文本框 36"/>
              <p:cNvSpPr txBox="1">
                <a:spLocks noChangeArrowheads="1"/>
              </p:cNvSpPr>
              <p:nvPr/>
            </p:nvSpPr>
            <p:spPr bwMode="auto">
              <a:xfrm>
                <a:off x="7712234" y="1805450"/>
                <a:ext cx="6792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politics</a:t>
                </a:r>
                <a:endParaRPr lang="zh-CN" altLang="en-US" sz="1000" dirty="0">
                  <a:latin typeface="+mn-ea"/>
                  <a:ea typeface="+mn-ea"/>
                </a:endParaRPr>
              </a:p>
            </p:txBody>
          </p:sp>
        </p:grpSp>
        <p:grpSp>
          <p:nvGrpSpPr>
            <p:cNvPr id="48" name="组合 47"/>
            <p:cNvGrpSpPr/>
            <p:nvPr/>
          </p:nvGrpSpPr>
          <p:grpSpPr>
            <a:xfrm>
              <a:off x="6913582" y="3580999"/>
              <a:ext cx="552875" cy="539595"/>
              <a:chOff x="8746979" y="1797507"/>
              <a:chExt cx="552875" cy="539595"/>
            </a:xfrm>
          </p:grpSpPr>
          <p:sp>
            <p:nvSpPr>
              <p:cNvPr id="25" name="矩形 24"/>
              <p:cNvSpPr/>
              <p:nvPr/>
            </p:nvSpPr>
            <p:spPr>
              <a:xfrm>
                <a:off x="8840855" y="1998965"/>
                <a:ext cx="365125" cy="338137"/>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8" name="文本框 37"/>
              <p:cNvSpPr txBox="1">
                <a:spLocks noChangeArrowheads="1"/>
              </p:cNvSpPr>
              <p:nvPr/>
            </p:nvSpPr>
            <p:spPr bwMode="auto">
              <a:xfrm>
                <a:off x="8746979" y="1797507"/>
                <a:ext cx="5528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sports</a:t>
                </a:r>
                <a:endParaRPr lang="zh-CN" altLang="en-US" sz="1000" dirty="0">
                  <a:latin typeface="+mn-ea"/>
                  <a:ea typeface="+mn-ea"/>
                </a:endParaRPr>
              </a:p>
            </p:txBody>
          </p:sp>
        </p:grpSp>
        <p:sp>
          <p:nvSpPr>
            <p:cNvPr id="29" name="文本框 38"/>
            <p:cNvSpPr txBox="1">
              <a:spLocks noChangeArrowheads="1"/>
            </p:cNvSpPr>
            <p:nvPr/>
          </p:nvSpPr>
          <p:spPr bwMode="auto">
            <a:xfrm>
              <a:off x="6217568" y="2864721"/>
              <a:ext cx="4187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0.2</a:t>
              </a:r>
              <a:endParaRPr lang="zh-CN" altLang="en-US" dirty="0">
                <a:latin typeface="+mn-ea"/>
                <a:ea typeface="+mn-ea"/>
              </a:endParaRPr>
            </a:p>
          </p:txBody>
        </p:sp>
        <p:sp>
          <p:nvSpPr>
            <p:cNvPr id="30" name="文本框 39"/>
            <p:cNvSpPr txBox="1">
              <a:spLocks noChangeArrowheads="1"/>
            </p:cNvSpPr>
            <p:nvPr/>
          </p:nvSpPr>
          <p:spPr bwMode="auto">
            <a:xfrm>
              <a:off x="6231789" y="3705364"/>
              <a:ext cx="389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0.1</a:t>
              </a:r>
              <a:endParaRPr lang="zh-CN" altLang="en-US" dirty="0">
                <a:latin typeface="+mn-ea"/>
                <a:ea typeface="+mn-ea"/>
              </a:endParaRPr>
            </a:p>
          </p:txBody>
        </p:sp>
      </p:grpSp>
      <p:graphicFrame>
        <p:nvGraphicFramePr>
          <p:cNvPr id="2" name="表格 1"/>
          <p:cNvGraphicFramePr>
            <a:graphicFrameLocks noGrp="1"/>
          </p:cNvGraphicFramePr>
          <p:nvPr/>
        </p:nvGraphicFramePr>
        <p:xfrm>
          <a:off x="1779699" y="2386304"/>
          <a:ext cx="2088144" cy="2190420"/>
        </p:xfrm>
        <a:graphic>
          <a:graphicData uri="http://schemas.openxmlformats.org/drawingml/2006/table">
            <a:tbl>
              <a:tblPr firstRow="1" bandRow="1">
                <a:tableStyleId>{5C22544A-7EE6-4342-B048-85BDC9FD1C3A}</a:tableStyleId>
              </a:tblPr>
              <a:tblGrid>
                <a:gridCol w="522036">
                  <a:extLst>
                    <a:ext uri="{9D8B030D-6E8A-4147-A177-3AD203B41FA5}">
                      <a16:colId xmlns:a16="http://schemas.microsoft.com/office/drawing/2014/main" val="4191271242"/>
                    </a:ext>
                  </a:extLst>
                </a:gridCol>
                <a:gridCol w="522036">
                  <a:extLst>
                    <a:ext uri="{9D8B030D-6E8A-4147-A177-3AD203B41FA5}">
                      <a16:colId xmlns:a16="http://schemas.microsoft.com/office/drawing/2014/main" val="1246728276"/>
                    </a:ext>
                  </a:extLst>
                </a:gridCol>
                <a:gridCol w="522036">
                  <a:extLst>
                    <a:ext uri="{9D8B030D-6E8A-4147-A177-3AD203B41FA5}">
                      <a16:colId xmlns:a16="http://schemas.microsoft.com/office/drawing/2014/main" val="3162499242"/>
                    </a:ext>
                  </a:extLst>
                </a:gridCol>
                <a:gridCol w="522036">
                  <a:extLst>
                    <a:ext uri="{9D8B030D-6E8A-4147-A177-3AD203B41FA5}">
                      <a16:colId xmlns:a16="http://schemas.microsoft.com/office/drawing/2014/main" val="2885154058"/>
                    </a:ext>
                  </a:extLst>
                </a:gridCol>
              </a:tblGrid>
              <a:tr h="365070">
                <a:tc>
                  <a:txBody>
                    <a:bodyPr/>
                    <a:lstStyle/>
                    <a:p>
                      <a:pPr algn="ctr"/>
                      <a:endParaRPr lang="zh-CN" altLang="en-US" sz="1000" kern="1200" dirty="0">
                        <a:solidFill>
                          <a:schemeClr val="bg1"/>
                        </a:solidFill>
                        <a:latin typeface="+mn-ea"/>
                        <a:ea typeface="+mn-ea"/>
                        <a:cs typeface="+mn-cs"/>
                      </a:endParaRPr>
                    </a:p>
                  </a:txBody>
                  <a:tcPr anchor="ctr">
                    <a:no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rgbClr val="0070C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2</a:t>
                      </a:r>
                      <a:endParaRPr lang="zh-CN" altLang="en-US" sz="1000" kern="1200" dirty="0">
                        <a:solidFill>
                          <a:schemeClr val="bg1"/>
                        </a:solidFill>
                        <a:latin typeface="+mn-ea"/>
                        <a:ea typeface="+mn-ea"/>
                        <a:cs typeface="+mn-cs"/>
                      </a:endParaRPr>
                    </a:p>
                  </a:txBody>
                  <a:tcPr anchor="ctr">
                    <a:solidFill>
                      <a:srgbClr val="00B0F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3</a:t>
                      </a:r>
                      <a:endParaRPr lang="zh-CN" altLang="en-US" sz="1000" kern="1200" dirty="0">
                        <a:solidFill>
                          <a:schemeClr val="bg1"/>
                        </a:solidFill>
                        <a:latin typeface="+mn-ea"/>
                        <a:ea typeface="+mn-ea"/>
                        <a:cs typeface="+mn-cs"/>
                      </a:endParaRPr>
                    </a:p>
                  </a:txBody>
                  <a:tcPr anchor="ctr">
                    <a:solidFill>
                      <a:srgbClr val="FF0000"/>
                    </a:solidFill>
                  </a:tcPr>
                </a:tc>
                <a:extLst>
                  <a:ext uri="{0D108BD9-81ED-4DB2-BD59-A6C34878D82A}">
                    <a16:rowId xmlns:a16="http://schemas.microsoft.com/office/drawing/2014/main" val="2606750800"/>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4227080451"/>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2</a:t>
                      </a: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20728503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3</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r>
                        <a:rPr lang="en-US" altLang="zh-CN" sz="1000" kern="1200" dirty="0">
                          <a:solidFill>
                            <a:schemeClr val="tx1"/>
                          </a:solidFill>
                          <a:latin typeface="+mn-ea"/>
                          <a:ea typeface="+mn-ea"/>
                          <a:cs typeface="+mn-cs"/>
                        </a:rPr>
                        <a:t>0.7</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0.2</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0.1</a:t>
                      </a: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055358474"/>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4</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63132777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5</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379306483"/>
                  </a:ext>
                </a:extLst>
              </a:tr>
            </a:tbl>
          </a:graphicData>
        </a:graphic>
      </p:graphicFrame>
      <p:sp>
        <p:nvSpPr>
          <p:cNvPr id="32" name="文本框 12"/>
          <p:cNvSpPr txBox="1">
            <a:spLocks noChangeArrowheads="1"/>
          </p:cNvSpPr>
          <p:nvPr/>
        </p:nvSpPr>
        <p:spPr bwMode="auto">
          <a:xfrm>
            <a:off x="2806744" y="2173329"/>
            <a:ext cx="5841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politics</a:t>
            </a:r>
            <a:endParaRPr lang="zh-CN" altLang="en-US" dirty="0">
              <a:latin typeface="+mn-ea"/>
              <a:ea typeface="+mn-ea"/>
            </a:endParaRPr>
          </a:p>
        </p:txBody>
      </p:sp>
      <p:sp>
        <p:nvSpPr>
          <p:cNvPr id="35" name="文本框 12"/>
          <p:cNvSpPr txBox="1">
            <a:spLocks noChangeArrowheads="1"/>
          </p:cNvSpPr>
          <p:nvPr/>
        </p:nvSpPr>
        <p:spPr bwMode="auto">
          <a:xfrm>
            <a:off x="3327958"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sports</a:t>
            </a:r>
            <a:endParaRPr lang="zh-CN" altLang="en-US" dirty="0">
              <a:latin typeface="+mn-ea"/>
              <a:ea typeface="+mn-ea"/>
            </a:endParaRPr>
          </a:p>
        </p:txBody>
      </p:sp>
      <p:sp>
        <p:nvSpPr>
          <p:cNvPr id="3" name="矩形 2">
            <a:extLst>
              <a:ext uri="{FF2B5EF4-FFF2-40B4-BE49-F238E27FC236}">
                <a16:creationId xmlns:a16="http://schemas.microsoft.com/office/drawing/2014/main" id="{88A9D129-FF90-4171-80C0-43709BE12E50}"/>
              </a:ext>
            </a:extLst>
          </p:cNvPr>
          <p:cNvSpPr/>
          <p:nvPr/>
        </p:nvSpPr>
        <p:spPr>
          <a:xfrm>
            <a:off x="1725433" y="3467980"/>
            <a:ext cx="2162621" cy="364263"/>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25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693028"/>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本节主要介绍了两种从</a:t>
            </a:r>
            <a:r>
              <a:rPr lang="en-US" altLang="zh-CN" dirty="0">
                <a:latin typeface="+mn-ea"/>
                <a:sym typeface="黑体" panose="02010609060101010101" pitchFamily="49" charset="-122"/>
              </a:rPr>
              <a:t>OSN</a:t>
            </a:r>
            <a:r>
              <a:rPr lang="zh-CN" altLang="en-US" dirty="0">
                <a:latin typeface="+mn-ea"/>
                <a:sym typeface="黑体" panose="02010609060101010101" pitchFamily="49" charset="-122"/>
              </a:rPr>
              <a:t>数据中获取用户意见矩阵的方法，第一种基于用户行为态度方法，利用数学建模最后求得意见矩阵，第二种则使用主题模型进行用户意见的挖掘。我们将每位用户投影到多维空间的某个点，空间的每一维都代表了一个隐藏的主题，而用户的对每个主题的意见值则对应主题空间中的坐标。</a:t>
            </a:r>
            <a:endParaRPr lang="en-US" altLang="zh-CN" b="1"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grpSp>
        <p:nvGrpSpPr>
          <p:cNvPr id="5" name="组合 4">
            <a:extLst>
              <a:ext uri="{FF2B5EF4-FFF2-40B4-BE49-F238E27FC236}">
                <a16:creationId xmlns:a16="http://schemas.microsoft.com/office/drawing/2014/main" id="{FE957BB7-25FF-494F-860E-7EE1837B7633}"/>
              </a:ext>
            </a:extLst>
          </p:cNvPr>
          <p:cNvGrpSpPr/>
          <p:nvPr/>
        </p:nvGrpSpPr>
        <p:grpSpPr>
          <a:xfrm>
            <a:off x="492661" y="2706822"/>
            <a:ext cx="3257946" cy="1779755"/>
            <a:chOff x="4922851" y="2819398"/>
            <a:chExt cx="3304029" cy="1838053"/>
          </a:xfrm>
        </p:grpSpPr>
        <p:grpSp>
          <p:nvGrpSpPr>
            <p:cNvPr id="6" name="组合 58">
              <a:extLst>
                <a:ext uri="{FF2B5EF4-FFF2-40B4-BE49-F238E27FC236}">
                  <a16:creationId xmlns:a16="http://schemas.microsoft.com/office/drawing/2014/main" id="{732D8138-EA6C-A746-BBF7-C097FE3836F0}"/>
                </a:ext>
              </a:extLst>
            </p:cNvPr>
            <p:cNvGrpSpPr>
              <a:grpSpLocks/>
            </p:cNvGrpSpPr>
            <p:nvPr/>
          </p:nvGrpSpPr>
          <p:grpSpPr bwMode="auto">
            <a:xfrm>
              <a:off x="5374127" y="2828924"/>
              <a:ext cx="2852753" cy="1828527"/>
              <a:chOff x="2578174" y="1782949"/>
              <a:chExt cx="6535935" cy="4245152"/>
            </a:xfrm>
          </p:grpSpPr>
          <p:sp>
            <p:nvSpPr>
              <p:cNvPr id="10" name="文本框 26">
                <a:extLst>
                  <a:ext uri="{FF2B5EF4-FFF2-40B4-BE49-F238E27FC236}">
                    <a16:creationId xmlns:a16="http://schemas.microsoft.com/office/drawing/2014/main" id="{5099B6F7-F692-1E49-9A85-C92C421F603B}"/>
                  </a:ext>
                </a:extLst>
              </p:cNvPr>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11" name="图片 3">
                <a:extLst>
                  <a:ext uri="{FF2B5EF4-FFF2-40B4-BE49-F238E27FC236}">
                    <a16:creationId xmlns:a16="http://schemas.microsoft.com/office/drawing/2014/main" id="{2770684F-CD8C-D74C-8771-02A9BE981BA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a:extLst>
                  <a:ext uri="{FF2B5EF4-FFF2-40B4-BE49-F238E27FC236}">
                    <a16:creationId xmlns:a16="http://schemas.microsoft.com/office/drawing/2014/main" id="{ED61C90B-656A-AA40-B98B-C7B9482A2C23}"/>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a:extLst>
                  <a:ext uri="{FF2B5EF4-FFF2-40B4-BE49-F238E27FC236}">
                    <a16:creationId xmlns:a16="http://schemas.microsoft.com/office/drawing/2014/main" id="{791433B9-CA02-184C-BDFF-CFB8C65A6961}"/>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
                <a:extLst>
                  <a:ext uri="{FF2B5EF4-FFF2-40B4-BE49-F238E27FC236}">
                    <a16:creationId xmlns:a16="http://schemas.microsoft.com/office/drawing/2014/main" id="{9A7A6995-6560-DC4A-8199-B2EFD1DD7CF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3">
                <a:extLst>
                  <a:ext uri="{FF2B5EF4-FFF2-40B4-BE49-F238E27FC236}">
                    <a16:creationId xmlns:a16="http://schemas.microsoft.com/office/drawing/2014/main" id="{D06A939D-0916-E946-9E94-243B7A63DE8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32">
                <a:extLst>
                  <a:ext uri="{FF2B5EF4-FFF2-40B4-BE49-F238E27FC236}">
                    <a16:creationId xmlns:a16="http://schemas.microsoft.com/office/drawing/2014/main" id="{FC89F82F-AC00-404C-94FA-9A969E03D089}"/>
                  </a:ext>
                </a:extLst>
              </p:cNvPr>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17" name="文本框 33">
                <a:extLst>
                  <a:ext uri="{FF2B5EF4-FFF2-40B4-BE49-F238E27FC236}">
                    <a16:creationId xmlns:a16="http://schemas.microsoft.com/office/drawing/2014/main" id="{36E62860-38E3-8D44-8473-BF92802BFF40}"/>
                  </a:ext>
                </a:extLst>
              </p:cNvPr>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18" name="直接箭头连接符 40">
                <a:extLst>
                  <a:ext uri="{FF2B5EF4-FFF2-40B4-BE49-F238E27FC236}">
                    <a16:creationId xmlns:a16="http://schemas.microsoft.com/office/drawing/2014/main" id="{35FBC64E-0480-704B-A1FE-2ECB8E0FC3FD}"/>
                  </a:ext>
                </a:extLst>
              </p:cNvPr>
              <p:cNvCxnSpPr>
                <a:stCxn id="11" idx="2"/>
                <a:endCxn id="10"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接箭头连接符 41">
                <a:extLst>
                  <a:ext uri="{FF2B5EF4-FFF2-40B4-BE49-F238E27FC236}">
                    <a16:creationId xmlns:a16="http://schemas.microsoft.com/office/drawing/2014/main" id="{712EAB9D-6BA3-6449-80F1-374D487D18F3}"/>
                  </a:ext>
                </a:extLst>
              </p:cNvPr>
              <p:cNvCxnSpPr>
                <a:stCxn id="11" idx="2"/>
                <a:endCxn id="16"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42">
                <a:extLst>
                  <a:ext uri="{FF2B5EF4-FFF2-40B4-BE49-F238E27FC236}">
                    <a16:creationId xmlns:a16="http://schemas.microsoft.com/office/drawing/2014/main" id="{29A47AD2-A343-EF4D-981B-3C0C781C7411}"/>
                  </a:ext>
                </a:extLst>
              </p:cNvPr>
              <p:cNvCxnSpPr>
                <a:stCxn id="12" idx="2"/>
                <a:endCxn id="10"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43">
                <a:extLst>
                  <a:ext uri="{FF2B5EF4-FFF2-40B4-BE49-F238E27FC236}">
                    <a16:creationId xmlns:a16="http://schemas.microsoft.com/office/drawing/2014/main" id="{A2CAB0FC-5AE4-DD4F-BE7A-95C0E02DD0A3}"/>
                  </a:ext>
                </a:extLst>
              </p:cNvPr>
              <p:cNvCxnSpPr>
                <a:stCxn id="13" idx="2"/>
                <a:endCxn id="17"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44">
                <a:extLst>
                  <a:ext uri="{FF2B5EF4-FFF2-40B4-BE49-F238E27FC236}">
                    <a16:creationId xmlns:a16="http://schemas.microsoft.com/office/drawing/2014/main" id="{93479674-0267-A849-A362-D0253F031585}"/>
                  </a:ext>
                </a:extLst>
              </p:cNvPr>
              <p:cNvCxnSpPr>
                <a:stCxn id="15" idx="2"/>
                <a:endCxn id="10"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45">
                <a:extLst>
                  <a:ext uri="{FF2B5EF4-FFF2-40B4-BE49-F238E27FC236}">
                    <a16:creationId xmlns:a16="http://schemas.microsoft.com/office/drawing/2014/main" id="{728B1391-934B-6E4C-A26D-B493E2167384}"/>
                  </a:ext>
                </a:extLst>
              </p:cNvPr>
              <p:cNvCxnSpPr>
                <a:stCxn id="12" idx="2"/>
                <a:endCxn id="16"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46">
                <a:extLst>
                  <a:ext uri="{FF2B5EF4-FFF2-40B4-BE49-F238E27FC236}">
                    <a16:creationId xmlns:a16="http://schemas.microsoft.com/office/drawing/2014/main" id="{D8328B80-6EBC-604B-9958-C965AF787DCE}"/>
                  </a:ext>
                </a:extLst>
              </p:cNvPr>
              <p:cNvCxnSpPr>
                <a:stCxn id="14" idx="2"/>
                <a:endCxn id="17"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47">
                <a:extLst>
                  <a:ext uri="{FF2B5EF4-FFF2-40B4-BE49-F238E27FC236}">
                    <a16:creationId xmlns:a16="http://schemas.microsoft.com/office/drawing/2014/main" id="{52BB2DF6-5177-9E48-B8FC-C75DB9371AC9}"/>
                  </a:ext>
                </a:extLst>
              </p:cNvPr>
              <p:cNvCxnSpPr>
                <a:stCxn id="15" idx="2"/>
                <a:endCxn id="17"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48">
                <a:extLst>
                  <a:ext uri="{FF2B5EF4-FFF2-40B4-BE49-F238E27FC236}">
                    <a16:creationId xmlns:a16="http://schemas.microsoft.com/office/drawing/2014/main" id="{ECEA81ED-147B-B845-A548-D0444917CD7A}"/>
                  </a:ext>
                </a:extLst>
              </p:cNvPr>
              <p:cNvCxnSpPr>
                <a:stCxn id="14" idx="2"/>
                <a:endCxn id="16"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49">
                <a:extLst>
                  <a:ext uri="{FF2B5EF4-FFF2-40B4-BE49-F238E27FC236}">
                    <a16:creationId xmlns:a16="http://schemas.microsoft.com/office/drawing/2014/main" id="{E6CA83C3-F1EB-8043-8A59-C61A0664B6DE}"/>
                  </a:ext>
                </a:extLst>
              </p:cNvPr>
              <p:cNvCxnSpPr>
                <a:stCxn id="13" idx="2"/>
                <a:endCxn id="10"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8" name="文本框 44">
                <a:extLst>
                  <a:ext uri="{FF2B5EF4-FFF2-40B4-BE49-F238E27FC236}">
                    <a16:creationId xmlns:a16="http://schemas.microsoft.com/office/drawing/2014/main" id="{2A1937A6-1E9A-6E44-A4DE-B89EAE4936F1}"/>
                  </a:ext>
                </a:extLst>
              </p:cNvPr>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29" name="文本框 45">
                <a:extLst>
                  <a:ext uri="{FF2B5EF4-FFF2-40B4-BE49-F238E27FC236}">
                    <a16:creationId xmlns:a16="http://schemas.microsoft.com/office/drawing/2014/main" id="{F02BB310-449B-6144-AD61-7B208B3EE80C}"/>
                  </a:ext>
                </a:extLst>
              </p:cNvPr>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30" name="文本框 46">
                <a:extLst>
                  <a:ext uri="{FF2B5EF4-FFF2-40B4-BE49-F238E27FC236}">
                    <a16:creationId xmlns:a16="http://schemas.microsoft.com/office/drawing/2014/main" id="{02DFB1FF-2EEC-3B45-8AD0-DAA560FCEC7F}"/>
                  </a:ext>
                </a:extLst>
              </p:cNvPr>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31" name="文本框 47">
                <a:extLst>
                  <a:ext uri="{FF2B5EF4-FFF2-40B4-BE49-F238E27FC236}">
                    <a16:creationId xmlns:a16="http://schemas.microsoft.com/office/drawing/2014/main" id="{2B4B11C0-9B7E-6841-8BCE-13B8658D72DA}"/>
                  </a:ext>
                </a:extLst>
              </p:cNvPr>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32" name="文本框 48">
                <a:extLst>
                  <a:ext uri="{FF2B5EF4-FFF2-40B4-BE49-F238E27FC236}">
                    <a16:creationId xmlns:a16="http://schemas.microsoft.com/office/drawing/2014/main" id="{C62041A2-FE62-144B-9A82-1A7466651F18}"/>
                  </a:ext>
                </a:extLst>
              </p:cNvPr>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35" name="文本框 49">
                <a:extLst>
                  <a:ext uri="{FF2B5EF4-FFF2-40B4-BE49-F238E27FC236}">
                    <a16:creationId xmlns:a16="http://schemas.microsoft.com/office/drawing/2014/main" id="{06938738-880B-144E-AA1A-460D2EEFA46A}"/>
                  </a:ext>
                </a:extLst>
              </p:cNvPr>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36" name="直接箭头连接符 56">
                <a:extLst>
                  <a:ext uri="{FF2B5EF4-FFF2-40B4-BE49-F238E27FC236}">
                    <a16:creationId xmlns:a16="http://schemas.microsoft.com/office/drawing/2014/main" id="{610D1E30-2CD7-3B43-9CE9-725DC6A23674}"/>
                  </a:ext>
                </a:extLst>
              </p:cNvPr>
              <p:cNvCxnSpPr>
                <a:stCxn id="16" idx="2"/>
                <a:endCxn id="28"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57">
                <a:extLst>
                  <a:ext uri="{FF2B5EF4-FFF2-40B4-BE49-F238E27FC236}">
                    <a16:creationId xmlns:a16="http://schemas.microsoft.com/office/drawing/2014/main" id="{AC174BB6-C31C-1F4F-BBA2-25B74266B12C}"/>
                  </a:ext>
                </a:extLst>
              </p:cNvPr>
              <p:cNvCxnSpPr>
                <a:stCxn id="10" idx="2"/>
                <a:endCxn id="31"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58">
                <a:extLst>
                  <a:ext uri="{FF2B5EF4-FFF2-40B4-BE49-F238E27FC236}">
                    <a16:creationId xmlns:a16="http://schemas.microsoft.com/office/drawing/2014/main" id="{67371E74-C4E0-FB45-A3B4-8E5F634A98B1}"/>
                  </a:ext>
                </a:extLst>
              </p:cNvPr>
              <p:cNvCxnSpPr>
                <a:stCxn id="16" idx="2"/>
                <a:endCxn id="31"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9" name="直接箭头连接符 59">
                <a:extLst>
                  <a:ext uri="{FF2B5EF4-FFF2-40B4-BE49-F238E27FC236}">
                    <a16:creationId xmlns:a16="http://schemas.microsoft.com/office/drawing/2014/main" id="{3977C2BA-12A5-D147-8338-7A07E57DAC7D}"/>
                  </a:ext>
                </a:extLst>
              </p:cNvPr>
              <p:cNvCxnSpPr>
                <a:stCxn id="17" idx="2"/>
                <a:endCxn id="32"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60">
                <a:extLst>
                  <a:ext uri="{FF2B5EF4-FFF2-40B4-BE49-F238E27FC236}">
                    <a16:creationId xmlns:a16="http://schemas.microsoft.com/office/drawing/2014/main" id="{97775A97-6224-BE41-87E7-E32298811EF8}"/>
                  </a:ext>
                </a:extLst>
              </p:cNvPr>
              <p:cNvCxnSpPr>
                <a:stCxn id="10" idx="2"/>
                <a:endCxn id="29"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61">
                <a:extLst>
                  <a:ext uri="{FF2B5EF4-FFF2-40B4-BE49-F238E27FC236}">
                    <a16:creationId xmlns:a16="http://schemas.microsoft.com/office/drawing/2014/main" id="{35ADEF63-79CB-AD4B-A164-B0F931B46320}"/>
                  </a:ext>
                </a:extLst>
              </p:cNvPr>
              <p:cNvCxnSpPr>
                <a:stCxn id="17" idx="2"/>
                <a:endCxn id="35"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62">
                <a:extLst>
                  <a:ext uri="{FF2B5EF4-FFF2-40B4-BE49-F238E27FC236}">
                    <a16:creationId xmlns:a16="http://schemas.microsoft.com/office/drawing/2014/main" id="{E4F27AF9-FF7B-9942-B365-D431ABA3A193}"/>
                  </a:ext>
                </a:extLst>
              </p:cNvPr>
              <p:cNvCxnSpPr>
                <a:stCxn id="16" idx="2"/>
                <a:endCxn id="30"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63">
                <a:extLst>
                  <a:ext uri="{FF2B5EF4-FFF2-40B4-BE49-F238E27FC236}">
                    <a16:creationId xmlns:a16="http://schemas.microsoft.com/office/drawing/2014/main" id="{7EF2FCB8-8D92-6542-950A-76B9E582CFC2}"/>
                  </a:ext>
                </a:extLst>
              </p:cNvPr>
              <p:cNvCxnSpPr>
                <a:stCxn id="10" idx="2"/>
                <a:endCxn id="35"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7" name="文本框 2">
              <a:extLst>
                <a:ext uri="{FF2B5EF4-FFF2-40B4-BE49-F238E27FC236}">
                  <a16:creationId xmlns:a16="http://schemas.microsoft.com/office/drawing/2014/main" id="{11ADE69E-9186-C94D-907B-BCFBF098CB61}"/>
                </a:ext>
              </a:extLst>
            </p:cNvPr>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8" name="文本框 2">
              <a:extLst>
                <a:ext uri="{FF2B5EF4-FFF2-40B4-BE49-F238E27FC236}">
                  <a16:creationId xmlns:a16="http://schemas.microsoft.com/office/drawing/2014/main" id="{A990DB05-D452-F444-89D4-C27B05EE81BB}"/>
                </a:ext>
              </a:extLst>
            </p:cNvPr>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9" name="文本框 2">
              <a:extLst>
                <a:ext uri="{FF2B5EF4-FFF2-40B4-BE49-F238E27FC236}">
                  <a16:creationId xmlns:a16="http://schemas.microsoft.com/office/drawing/2014/main" id="{9A128483-B585-814A-8828-A430ED8FA4AC}"/>
                </a:ext>
              </a:extLst>
            </p:cNvPr>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grpSp>
      <p:grpSp>
        <p:nvGrpSpPr>
          <p:cNvPr id="44" name="组合 43">
            <a:extLst>
              <a:ext uri="{FF2B5EF4-FFF2-40B4-BE49-F238E27FC236}">
                <a16:creationId xmlns:a16="http://schemas.microsoft.com/office/drawing/2014/main" id="{4393F13B-A8A9-0E49-AA93-D888860B8415}"/>
              </a:ext>
            </a:extLst>
          </p:cNvPr>
          <p:cNvGrpSpPr/>
          <p:nvPr/>
        </p:nvGrpSpPr>
        <p:grpSpPr>
          <a:xfrm>
            <a:off x="4635637" y="2609859"/>
            <a:ext cx="3316358" cy="1820285"/>
            <a:chOff x="4195328" y="2320391"/>
            <a:chExt cx="3316358" cy="1820285"/>
          </a:xfrm>
        </p:grpSpPr>
        <p:pic>
          <p:nvPicPr>
            <p:cNvPr id="45" name="图形 44">
              <a:extLst>
                <a:ext uri="{FF2B5EF4-FFF2-40B4-BE49-F238E27FC236}">
                  <a16:creationId xmlns:a16="http://schemas.microsoft.com/office/drawing/2014/main" id="{15E653B5-EF55-7443-A2CB-6580397F40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3191" y="2346715"/>
              <a:ext cx="196545" cy="196545"/>
            </a:xfrm>
            <a:prstGeom prst="rect">
              <a:avLst/>
            </a:prstGeom>
          </p:spPr>
        </p:pic>
        <p:sp>
          <p:nvSpPr>
            <p:cNvPr id="46" name="文本框 45">
              <a:extLst>
                <a:ext uri="{FF2B5EF4-FFF2-40B4-BE49-F238E27FC236}">
                  <a16:creationId xmlns:a16="http://schemas.microsoft.com/office/drawing/2014/main" id="{63C81B77-8310-4349-B74F-C8EC4FB92E63}"/>
                </a:ext>
              </a:extLst>
            </p:cNvPr>
            <p:cNvSpPr txBox="1"/>
            <p:nvPr/>
          </p:nvSpPr>
          <p:spPr>
            <a:xfrm>
              <a:off x="4195328" y="2320391"/>
              <a:ext cx="586077" cy="261610"/>
            </a:xfrm>
            <a:prstGeom prst="rect">
              <a:avLst/>
            </a:prstGeom>
            <a:noFill/>
          </p:spPr>
          <p:txBody>
            <a:bodyPr wrap="square" rtlCol="0">
              <a:spAutoFit/>
            </a:bodyPr>
            <a:lstStyle/>
            <a:p>
              <a:r>
                <a:rPr kumimoji="1" lang="zh-CN" altLang="en-US" sz="1100" dirty="0"/>
                <a:t>用户</a:t>
              </a:r>
            </a:p>
          </p:txBody>
        </p:sp>
        <p:sp>
          <p:nvSpPr>
            <p:cNvPr id="47" name="文本框 46">
              <a:extLst>
                <a:ext uri="{FF2B5EF4-FFF2-40B4-BE49-F238E27FC236}">
                  <a16:creationId xmlns:a16="http://schemas.microsoft.com/office/drawing/2014/main" id="{6D528BF7-FC28-974C-9A1B-9263B4FC2080}"/>
                </a:ext>
              </a:extLst>
            </p:cNvPr>
            <p:cNvSpPr txBox="1"/>
            <p:nvPr/>
          </p:nvSpPr>
          <p:spPr>
            <a:xfrm>
              <a:off x="4195328" y="3160779"/>
              <a:ext cx="466794" cy="261610"/>
            </a:xfrm>
            <a:prstGeom prst="rect">
              <a:avLst/>
            </a:prstGeom>
            <a:noFill/>
          </p:spPr>
          <p:txBody>
            <a:bodyPr wrap="none" rtlCol="0">
              <a:spAutoFit/>
            </a:bodyPr>
            <a:lstStyle/>
            <a:p>
              <a:r>
                <a:rPr kumimoji="1" lang="zh-CN" altLang="en-US" sz="1100" dirty="0"/>
                <a:t>态度</a:t>
              </a:r>
            </a:p>
          </p:txBody>
        </p:sp>
        <p:sp>
          <p:nvSpPr>
            <p:cNvPr id="48" name="文本框 47">
              <a:extLst>
                <a:ext uri="{FF2B5EF4-FFF2-40B4-BE49-F238E27FC236}">
                  <a16:creationId xmlns:a16="http://schemas.microsoft.com/office/drawing/2014/main" id="{78E89E26-B3CD-BC43-9469-74B0F2964959}"/>
                </a:ext>
              </a:extLst>
            </p:cNvPr>
            <p:cNvSpPr txBox="1"/>
            <p:nvPr/>
          </p:nvSpPr>
          <p:spPr>
            <a:xfrm>
              <a:off x="4196506" y="3870362"/>
              <a:ext cx="466794" cy="261610"/>
            </a:xfrm>
            <a:prstGeom prst="rect">
              <a:avLst/>
            </a:prstGeom>
            <a:noFill/>
          </p:spPr>
          <p:txBody>
            <a:bodyPr wrap="none" rtlCol="0">
              <a:spAutoFit/>
            </a:bodyPr>
            <a:lstStyle/>
            <a:p>
              <a:r>
                <a:rPr kumimoji="1" lang="zh-CN" altLang="en-US" sz="1100" dirty="0"/>
                <a:t>行为</a:t>
              </a:r>
            </a:p>
          </p:txBody>
        </p:sp>
        <p:pic>
          <p:nvPicPr>
            <p:cNvPr id="49" name="图形 48">
              <a:extLst>
                <a:ext uri="{FF2B5EF4-FFF2-40B4-BE49-F238E27FC236}">
                  <a16:creationId xmlns:a16="http://schemas.microsoft.com/office/drawing/2014/main" id="{8984121F-40A6-664E-8F7D-8AE01CFE001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1522" y="2341880"/>
              <a:ext cx="196545" cy="196545"/>
            </a:xfrm>
            <a:prstGeom prst="rect">
              <a:avLst/>
            </a:prstGeom>
          </p:spPr>
        </p:pic>
        <p:pic>
          <p:nvPicPr>
            <p:cNvPr id="50" name="图形 49">
              <a:extLst>
                <a:ext uri="{FF2B5EF4-FFF2-40B4-BE49-F238E27FC236}">
                  <a16:creationId xmlns:a16="http://schemas.microsoft.com/office/drawing/2014/main" id="{264FC58E-E4FE-A045-B498-F63596B8334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9853" y="2341879"/>
              <a:ext cx="196545" cy="196545"/>
            </a:xfrm>
            <a:prstGeom prst="rect">
              <a:avLst/>
            </a:prstGeom>
          </p:spPr>
        </p:pic>
        <p:pic>
          <p:nvPicPr>
            <p:cNvPr id="51" name="图形 50">
              <a:extLst>
                <a:ext uri="{FF2B5EF4-FFF2-40B4-BE49-F238E27FC236}">
                  <a16:creationId xmlns:a16="http://schemas.microsoft.com/office/drawing/2014/main" id="{AA0167B1-500A-D447-8CF2-ED9E0FFA41E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8184" y="2352922"/>
              <a:ext cx="196545" cy="196545"/>
            </a:xfrm>
            <a:prstGeom prst="rect">
              <a:avLst/>
            </a:prstGeom>
          </p:spPr>
        </p:pic>
        <p:pic>
          <p:nvPicPr>
            <p:cNvPr id="52" name="图形 51">
              <a:extLst>
                <a:ext uri="{FF2B5EF4-FFF2-40B4-BE49-F238E27FC236}">
                  <a16:creationId xmlns:a16="http://schemas.microsoft.com/office/drawing/2014/main" id="{69DA3F15-870E-AE42-AB5F-8235CBBE490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6515" y="2341879"/>
              <a:ext cx="196545" cy="196545"/>
            </a:xfrm>
            <a:prstGeom prst="rect">
              <a:avLst/>
            </a:prstGeom>
          </p:spPr>
        </p:pic>
        <p:sp>
          <p:nvSpPr>
            <p:cNvPr id="53" name="文本框 52">
              <a:extLst>
                <a:ext uri="{FF2B5EF4-FFF2-40B4-BE49-F238E27FC236}">
                  <a16:creationId xmlns:a16="http://schemas.microsoft.com/office/drawing/2014/main" id="{D28402E8-F168-4646-A1EA-70E7101B996E}"/>
                </a:ext>
              </a:extLst>
            </p:cNvPr>
            <p:cNvSpPr txBox="1"/>
            <p:nvPr/>
          </p:nvSpPr>
          <p:spPr>
            <a:xfrm>
              <a:off x="6830281" y="3122307"/>
              <a:ext cx="681405" cy="300082"/>
            </a:xfrm>
            <a:prstGeom prst="rect">
              <a:avLst/>
            </a:prstGeom>
            <a:noFill/>
          </p:spPr>
          <p:txBody>
            <a:bodyPr wrap="none" rtlCol="0">
              <a:spAutoFit/>
            </a:bodyPr>
            <a:lstStyle/>
            <a:p>
              <a:r>
                <a:rPr kumimoji="1" lang="en" altLang="zh-CN" dirty="0"/>
                <a:t>neutral</a:t>
              </a:r>
              <a:endParaRPr kumimoji="1" lang="zh-CN" altLang="en-US" dirty="0"/>
            </a:p>
          </p:txBody>
        </p:sp>
        <p:sp>
          <p:nvSpPr>
            <p:cNvPr id="55" name="文本框 54">
              <a:extLst>
                <a:ext uri="{FF2B5EF4-FFF2-40B4-BE49-F238E27FC236}">
                  <a16:creationId xmlns:a16="http://schemas.microsoft.com/office/drawing/2014/main" id="{BD3A221E-5F8D-5448-8DA2-6CD6A042A0F9}"/>
                </a:ext>
              </a:extLst>
            </p:cNvPr>
            <p:cNvSpPr txBox="1"/>
            <p:nvPr/>
          </p:nvSpPr>
          <p:spPr>
            <a:xfrm>
              <a:off x="4975573" y="3122307"/>
              <a:ext cx="411779" cy="300082"/>
            </a:xfrm>
            <a:prstGeom prst="rect">
              <a:avLst/>
            </a:prstGeom>
            <a:noFill/>
          </p:spPr>
          <p:txBody>
            <a:bodyPr wrap="none" rtlCol="0">
              <a:spAutoFit/>
            </a:bodyPr>
            <a:lstStyle/>
            <a:p>
              <a:r>
                <a:rPr kumimoji="1" lang="en-US" altLang="zh-CN" dirty="0"/>
                <a:t>yes</a:t>
              </a:r>
              <a:endParaRPr kumimoji="1" lang="zh-CN" altLang="en-US" dirty="0"/>
            </a:p>
          </p:txBody>
        </p:sp>
        <p:sp>
          <p:nvSpPr>
            <p:cNvPr id="56" name="文本框 55">
              <a:extLst>
                <a:ext uri="{FF2B5EF4-FFF2-40B4-BE49-F238E27FC236}">
                  <a16:creationId xmlns:a16="http://schemas.microsoft.com/office/drawing/2014/main" id="{A9C038CE-BE30-364A-A205-D37BC5D3A483}"/>
                </a:ext>
              </a:extLst>
            </p:cNvPr>
            <p:cNvSpPr txBox="1"/>
            <p:nvPr/>
          </p:nvSpPr>
          <p:spPr>
            <a:xfrm>
              <a:off x="5975460" y="3122307"/>
              <a:ext cx="364202" cy="300082"/>
            </a:xfrm>
            <a:prstGeom prst="rect">
              <a:avLst/>
            </a:prstGeom>
            <a:noFill/>
          </p:spPr>
          <p:txBody>
            <a:bodyPr wrap="none" rtlCol="0">
              <a:spAutoFit/>
            </a:bodyPr>
            <a:lstStyle/>
            <a:p>
              <a:r>
                <a:rPr kumimoji="1" lang="en-US" altLang="zh-CN" dirty="0"/>
                <a:t>no</a:t>
              </a:r>
              <a:endParaRPr kumimoji="1" lang="zh-CN" altLang="en-US" dirty="0"/>
            </a:p>
          </p:txBody>
        </p:sp>
        <p:sp>
          <p:nvSpPr>
            <p:cNvPr id="57" name="文本框 56">
              <a:extLst>
                <a:ext uri="{FF2B5EF4-FFF2-40B4-BE49-F238E27FC236}">
                  <a16:creationId xmlns:a16="http://schemas.microsoft.com/office/drawing/2014/main" id="{95724257-3431-8042-9FBC-3F199B35EE50}"/>
                </a:ext>
              </a:extLst>
            </p:cNvPr>
            <p:cNvSpPr txBox="1"/>
            <p:nvPr/>
          </p:nvSpPr>
          <p:spPr>
            <a:xfrm>
              <a:off x="4825881" y="3870362"/>
              <a:ext cx="813043" cy="261610"/>
            </a:xfrm>
            <a:prstGeom prst="rect">
              <a:avLst/>
            </a:prstGeom>
            <a:noFill/>
          </p:spPr>
          <p:txBody>
            <a:bodyPr wrap="none" rtlCol="0">
              <a:spAutoFit/>
            </a:bodyPr>
            <a:lstStyle/>
            <a:p>
              <a:r>
                <a:rPr kumimoji="1" lang="en-US" altLang="zh-CN" sz="1100" dirty="0"/>
                <a:t>Do</a:t>
              </a:r>
              <a:r>
                <a:rPr kumimoji="1" lang="zh-CN" altLang="en-US" sz="1100" dirty="0"/>
                <a:t> </a:t>
              </a:r>
              <a:r>
                <a:rPr kumimoji="1" lang="en-US" altLang="zh-CN" sz="1100" dirty="0"/>
                <a:t>nothing</a:t>
              </a:r>
              <a:endParaRPr kumimoji="1" lang="zh-CN" altLang="en-US" sz="1100" dirty="0"/>
            </a:p>
          </p:txBody>
        </p:sp>
        <p:sp>
          <p:nvSpPr>
            <p:cNvPr id="58" name="文本框 57">
              <a:extLst>
                <a:ext uri="{FF2B5EF4-FFF2-40B4-BE49-F238E27FC236}">
                  <a16:creationId xmlns:a16="http://schemas.microsoft.com/office/drawing/2014/main" id="{627CFFA5-5599-2247-B117-05E5761E8258}"/>
                </a:ext>
              </a:extLst>
            </p:cNvPr>
            <p:cNvSpPr txBox="1"/>
            <p:nvPr/>
          </p:nvSpPr>
          <p:spPr>
            <a:xfrm>
              <a:off x="5701715" y="3873771"/>
              <a:ext cx="320922" cy="261610"/>
            </a:xfrm>
            <a:prstGeom prst="rect">
              <a:avLst/>
            </a:prstGeom>
            <a:noFill/>
          </p:spPr>
          <p:txBody>
            <a:bodyPr wrap="none" rtlCol="0">
              <a:spAutoFit/>
            </a:bodyPr>
            <a:lstStyle/>
            <a:p>
              <a:r>
                <a:rPr kumimoji="1" lang="en-US" altLang="zh-CN" sz="1100" dirty="0"/>
                <a:t>ok</a:t>
              </a:r>
              <a:endParaRPr kumimoji="1" lang="zh-CN" altLang="en-US" sz="1100" dirty="0"/>
            </a:p>
          </p:txBody>
        </p:sp>
        <p:sp>
          <p:nvSpPr>
            <p:cNvPr id="59" name="文本框 58">
              <a:extLst>
                <a:ext uri="{FF2B5EF4-FFF2-40B4-BE49-F238E27FC236}">
                  <a16:creationId xmlns:a16="http://schemas.microsoft.com/office/drawing/2014/main" id="{3596584E-8438-474F-BDEC-238C16317589}"/>
                </a:ext>
              </a:extLst>
            </p:cNvPr>
            <p:cNvSpPr txBox="1"/>
            <p:nvPr/>
          </p:nvSpPr>
          <p:spPr>
            <a:xfrm>
              <a:off x="6198293" y="3870362"/>
              <a:ext cx="399468" cy="261610"/>
            </a:xfrm>
            <a:prstGeom prst="rect">
              <a:avLst/>
            </a:prstGeom>
            <a:noFill/>
          </p:spPr>
          <p:txBody>
            <a:bodyPr wrap="none" rtlCol="0">
              <a:spAutoFit/>
            </a:bodyPr>
            <a:lstStyle/>
            <a:p>
              <a:r>
                <a:rPr kumimoji="1" lang="en-US" altLang="zh-CN" sz="1100" dirty="0"/>
                <a:t>fine</a:t>
              </a:r>
              <a:endParaRPr kumimoji="1" lang="zh-CN" altLang="en-US" sz="1100" dirty="0"/>
            </a:p>
          </p:txBody>
        </p:sp>
        <p:sp>
          <p:nvSpPr>
            <p:cNvPr id="60" name="文本框 59">
              <a:extLst>
                <a:ext uri="{FF2B5EF4-FFF2-40B4-BE49-F238E27FC236}">
                  <a16:creationId xmlns:a16="http://schemas.microsoft.com/office/drawing/2014/main" id="{23E2FCA6-2E0D-A34F-9DA2-79A24D28C718}"/>
                </a:ext>
              </a:extLst>
            </p:cNvPr>
            <p:cNvSpPr txBox="1"/>
            <p:nvPr/>
          </p:nvSpPr>
          <p:spPr>
            <a:xfrm>
              <a:off x="7139420" y="3840594"/>
              <a:ext cx="280846" cy="300082"/>
            </a:xfrm>
            <a:prstGeom prst="rect">
              <a:avLst/>
            </a:prstGeom>
            <a:noFill/>
          </p:spPr>
          <p:txBody>
            <a:bodyPr wrap="none" rtlCol="0">
              <a:spAutoFit/>
            </a:bodyPr>
            <a:lstStyle/>
            <a:p>
              <a:r>
                <a:rPr kumimoji="1" lang="en-US" altLang="zh-CN" dirty="0"/>
                <a:t>:)</a:t>
              </a:r>
              <a:endParaRPr kumimoji="1" lang="zh-CN" altLang="en-US" dirty="0"/>
            </a:p>
          </p:txBody>
        </p:sp>
        <p:sp>
          <p:nvSpPr>
            <p:cNvPr id="61" name="文本框 60">
              <a:extLst>
                <a:ext uri="{FF2B5EF4-FFF2-40B4-BE49-F238E27FC236}">
                  <a16:creationId xmlns:a16="http://schemas.microsoft.com/office/drawing/2014/main" id="{F35916A8-498B-B540-B262-C79198A37E8D}"/>
                </a:ext>
              </a:extLst>
            </p:cNvPr>
            <p:cNvSpPr txBox="1"/>
            <p:nvPr/>
          </p:nvSpPr>
          <p:spPr>
            <a:xfrm>
              <a:off x="6706620" y="3859830"/>
              <a:ext cx="263214" cy="261610"/>
            </a:xfrm>
            <a:prstGeom prst="rect">
              <a:avLst/>
            </a:prstGeom>
            <a:noFill/>
          </p:spPr>
          <p:txBody>
            <a:bodyPr wrap="none" rtlCol="0">
              <a:spAutoFit/>
            </a:bodyPr>
            <a:lstStyle/>
            <a:p>
              <a:r>
                <a:rPr kumimoji="1" lang="en-US" altLang="zh-CN" sz="1100" dirty="0"/>
                <a:t>;)</a:t>
              </a:r>
              <a:endParaRPr kumimoji="1" lang="zh-CN" altLang="en-US" sz="1100" dirty="0"/>
            </a:p>
          </p:txBody>
        </p:sp>
        <p:cxnSp>
          <p:nvCxnSpPr>
            <p:cNvPr id="62" name="直线箭头连接符 61">
              <a:extLst>
                <a:ext uri="{FF2B5EF4-FFF2-40B4-BE49-F238E27FC236}">
                  <a16:creationId xmlns:a16="http://schemas.microsoft.com/office/drawing/2014/main" id="{7DBE2363-131B-5946-9139-5912C7C4BEA2}"/>
                </a:ext>
              </a:extLst>
            </p:cNvPr>
            <p:cNvCxnSpPr>
              <a:stCxn id="45" idx="2"/>
              <a:endCxn id="55" idx="0"/>
            </p:cNvCxnSpPr>
            <p:nvPr/>
          </p:nvCxnSpPr>
          <p:spPr>
            <a:xfrm flipH="1">
              <a:off x="5181463" y="2543260"/>
              <a:ext cx="1"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06612FA7-E3C6-F341-B678-5F8C605273E7}"/>
                </a:ext>
              </a:extLst>
            </p:cNvPr>
            <p:cNvCxnSpPr>
              <a:cxnSpLocks/>
              <a:stCxn id="45" idx="2"/>
              <a:endCxn id="56" idx="0"/>
            </p:cNvCxnSpPr>
            <p:nvPr/>
          </p:nvCxnSpPr>
          <p:spPr>
            <a:xfrm>
              <a:off x="5181464" y="2543260"/>
              <a:ext cx="976097"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A2F7D4AD-89FF-BD4D-BA8A-7EA10791996B}"/>
                </a:ext>
              </a:extLst>
            </p:cNvPr>
            <p:cNvCxnSpPr>
              <a:cxnSpLocks/>
              <a:stCxn id="45" idx="2"/>
              <a:endCxn id="53" idx="0"/>
            </p:cNvCxnSpPr>
            <p:nvPr/>
          </p:nvCxnSpPr>
          <p:spPr>
            <a:xfrm>
              <a:off x="5181464" y="2543260"/>
              <a:ext cx="1989520"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83D09246-1E43-D24B-95A3-0D659C1F9081}"/>
                </a:ext>
              </a:extLst>
            </p:cNvPr>
            <p:cNvCxnSpPr>
              <a:cxnSpLocks/>
              <a:stCxn id="49" idx="2"/>
              <a:endCxn id="55" idx="0"/>
            </p:cNvCxnSpPr>
            <p:nvPr/>
          </p:nvCxnSpPr>
          <p:spPr>
            <a:xfrm flipH="1">
              <a:off x="5181463" y="2538425"/>
              <a:ext cx="498332"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2BA47370-E54B-5E4F-99DB-57E639AEB72D}"/>
                </a:ext>
              </a:extLst>
            </p:cNvPr>
            <p:cNvCxnSpPr>
              <a:cxnSpLocks/>
              <a:stCxn id="49" idx="2"/>
              <a:endCxn id="56" idx="0"/>
            </p:cNvCxnSpPr>
            <p:nvPr/>
          </p:nvCxnSpPr>
          <p:spPr>
            <a:xfrm>
              <a:off x="5679795" y="2538425"/>
              <a:ext cx="477766"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32BA5700-D928-CB42-BFBF-F26EAEE14BBA}"/>
                </a:ext>
              </a:extLst>
            </p:cNvPr>
            <p:cNvCxnSpPr>
              <a:cxnSpLocks/>
              <a:stCxn id="49" idx="2"/>
              <a:endCxn id="53" idx="0"/>
            </p:cNvCxnSpPr>
            <p:nvPr/>
          </p:nvCxnSpPr>
          <p:spPr>
            <a:xfrm>
              <a:off x="5679795" y="2538425"/>
              <a:ext cx="1491189"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0B7148C1-F76B-8B44-AFE7-BBBDB9B45BF0}"/>
                </a:ext>
              </a:extLst>
            </p:cNvPr>
            <p:cNvCxnSpPr>
              <a:cxnSpLocks/>
              <a:stCxn id="50" idx="2"/>
              <a:endCxn id="55" idx="0"/>
            </p:cNvCxnSpPr>
            <p:nvPr/>
          </p:nvCxnSpPr>
          <p:spPr>
            <a:xfrm flipH="1">
              <a:off x="5181463" y="2538424"/>
              <a:ext cx="996663"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CB3B2B68-4AB6-064E-93F6-1AA5D9641C37}"/>
                </a:ext>
              </a:extLst>
            </p:cNvPr>
            <p:cNvCxnSpPr>
              <a:cxnSpLocks/>
              <a:stCxn id="50" idx="2"/>
              <a:endCxn id="56" idx="0"/>
            </p:cNvCxnSpPr>
            <p:nvPr/>
          </p:nvCxnSpPr>
          <p:spPr>
            <a:xfrm flipH="1">
              <a:off x="6157561" y="2538424"/>
              <a:ext cx="2056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3D22AF3-3F13-A34D-85D6-D0BC9C0594CE}"/>
                </a:ext>
              </a:extLst>
            </p:cNvPr>
            <p:cNvCxnSpPr>
              <a:cxnSpLocks/>
              <a:stCxn id="50" idx="2"/>
              <a:endCxn id="53" idx="0"/>
            </p:cNvCxnSpPr>
            <p:nvPr/>
          </p:nvCxnSpPr>
          <p:spPr>
            <a:xfrm>
              <a:off x="6178126" y="2538424"/>
              <a:ext cx="992858"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F6115F6-6599-7347-8312-D2644200D7D2}"/>
                </a:ext>
              </a:extLst>
            </p:cNvPr>
            <p:cNvCxnSpPr>
              <a:cxnSpLocks/>
              <a:stCxn id="51" idx="2"/>
              <a:endCxn id="55" idx="0"/>
            </p:cNvCxnSpPr>
            <p:nvPr/>
          </p:nvCxnSpPr>
          <p:spPr>
            <a:xfrm flipH="1">
              <a:off x="5181463" y="2549467"/>
              <a:ext cx="1494994"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71A38767-4160-734F-B2E2-C93B99F8D552}"/>
                </a:ext>
              </a:extLst>
            </p:cNvPr>
            <p:cNvCxnSpPr>
              <a:cxnSpLocks/>
              <a:stCxn id="51" idx="2"/>
              <a:endCxn id="56" idx="0"/>
            </p:cNvCxnSpPr>
            <p:nvPr/>
          </p:nvCxnSpPr>
          <p:spPr>
            <a:xfrm flipH="1">
              <a:off x="6157561" y="2549467"/>
              <a:ext cx="518896"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9C7EC312-C64D-084D-A232-A05EAE1F901A}"/>
                </a:ext>
              </a:extLst>
            </p:cNvPr>
            <p:cNvCxnSpPr>
              <a:cxnSpLocks/>
              <a:stCxn id="51" idx="2"/>
              <a:endCxn id="53" idx="0"/>
            </p:cNvCxnSpPr>
            <p:nvPr/>
          </p:nvCxnSpPr>
          <p:spPr>
            <a:xfrm>
              <a:off x="6676457" y="2549467"/>
              <a:ext cx="494527"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48D27F8C-B08F-6F4C-A2F6-01E37CD5EF13}"/>
                </a:ext>
              </a:extLst>
            </p:cNvPr>
            <p:cNvCxnSpPr>
              <a:cxnSpLocks/>
              <a:stCxn id="52" idx="2"/>
              <a:endCxn id="55" idx="0"/>
            </p:cNvCxnSpPr>
            <p:nvPr/>
          </p:nvCxnSpPr>
          <p:spPr>
            <a:xfrm flipH="1">
              <a:off x="5181463" y="2538424"/>
              <a:ext cx="199332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D7C0D152-C3FE-1948-85E0-F81108FC6C83}"/>
                </a:ext>
              </a:extLst>
            </p:cNvPr>
            <p:cNvCxnSpPr>
              <a:cxnSpLocks/>
              <a:stCxn id="52" idx="2"/>
              <a:endCxn id="56" idx="0"/>
            </p:cNvCxnSpPr>
            <p:nvPr/>
          </p:nvCxnSpPr>
          <p:spPr>
            <a:xfrm flipH="1">
              <a:off x="6157561" y="2538424"/>
              <a:ext cx="1017227"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705CC9A7-79F4-E343-AB9B-32EACFCA4B64}"/>
                </a:ext>
              </a:extLst>
            </p:cNvPr>
            <p:cNvCxnSpPr>
              <a:cxnSpLocks/>
              <a:stCxn id="52" idx="2"/>
              <a:endCxn id="53" idx="0"/>
            </p:cNvCxnSpPr>
            <p:nvPr/>
          </p:nvCxnSpPr>
          <p:spPr>
            <a:xfrm flipH="1">
              <a:off x="7170984" y="2538424"/>
              <a:ext cx="3804"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0C158CE9-5116-B042-A33A-524FA9BFFA7D}"/>
                </a:ext>
              </a:extLst>
            </p:cNvPr>
            <p:cNvCxnSpPr>
              <a:cxnSpLocks/>
              <a:stCxn id="55" idx="2"/>
              <a:endCxn id="57" idx="0"/>
            </p:cNvCxnSpPr>
            <p:nvPr/>
          </p:nvCxnSpPr>
          <p:spPr>
            <a:xfrm>
              <a:off x="5181463" y="3422389"/>
              <a:ext cx="50940"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A404443A-7DBA-9D4F-958B-06C17EC3262D}"/>
                </a:ext>
              </a:extLst>
            </p:cNvPr>
            <p:cNvCxnSpPr>
              <a:cxnSpLocks/>
              <a:stCxn id="55" idx="2"/>
              <a:endCxn id="58" idx="0"/>
            </p:cNvCxnSpPr>
            <p:nvPr/>
          </p:nvCxnSpPr>
          <p:spPr>
            <a:xfrm>
              <a:off x="5181463" y="3422389"/>
              <a:ext cx="680713"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C0832AF7-3798-0044-99E1-76FD38C3CAAF}"/>
                </a:ext>
              </a:extLst>
            </p:cNvPr>
            <p:cNvCxnSpPr>
              <a:cxnSpLocks/>
              <a:stCxn id="55" idx="2"/>
              <a:endCxn id="59" idx="0"/>
            </p:cNvCxnSpPr>
            <p:nvPr/>
          </p:nvCxnSpPr>
          <p:spPr>
            <a:xfrm>
              <a:off x="5181463" y="3422389"/>
              <a:ext cx="1216564"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4332D67E-EF2F-6A4F-A04B-A194A72527A9}"/>
                </a:ext>
              </a:extLst>
            </p:cNvPr>
            <p:cNvCxnSpPr>
              <a:cxnSpLocks/>
              <a:stCxn id="55" idx="2"/>
              <a:endCxn id="61" idx="0"/>
            </p:cNvCxnSpPr>
            <p:nvPr/>
          </p:nvCxnSpPr>
          <p:spPr>
            <a:xfrm>
              <a:off x="5181463" y="3422389"/>
              <a:ext cx="1656764"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C8F724B3-BBE4-894E-8C14-C1D5F712BA22}"/>
                </a:ext>
              </a:extLst>
            </p:cNvPr>
            <p:cNvCxnSpPr>
              <a:cxnSpLocks/>
              <a:stCxn id="55" idx="2"/>
              <a:endCxn id="60" idx="0"/>
            </p:cNvCxnSpPr>
            <p:nvPr/>
          </p:nvCxnSpPr>
          <p:spPr>
            <a:xfrm>
              <a:off x="5181463" y="3422389"/>
              <a:ext cx="2098380"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5340DD00-62C3-1C4C-A763-67D7135C0213}"/>
                </a:ext>
              </a:extLst>
            </p:cNvPr>
            <p:cNvCxnSpPr>
              <a:cxnSpLocks/>
              <a:stCxn id="56" idx="2"/>
              <a:endCxn id="57" idx="0"/>
            </p:cNvCxnSpPr>
            <p:nvPr/>
          </p:nvCxnSpPr>
          <p:spPr>
            <a:xfrm flipH="1">
              <a:off x="5232403" y="3422389"/>
              <a:ext cx="925158"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8E6F9CBB-4CF9-7E48-A557-19E31BD18936}"/>
                </a:ext>
              </a:extLst>
            </p:cNvPr>
            <p:cNvCxnSpPr>
              <a:cxnSpLocks/>
              <a:stCxn id="56" idx="2"/>
              <a:endCxn id="58" idx="0"/>
            </p:cNvCxnSpPr>
            <p:nvPr/>
          </p:nvCxnSpPr>
          <p:spPr>
            <a:xfrm flipH="1">
              <a:off x="5862176" y="3422389"/>
              <a:ext cx="295385"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E7882FE-67AF-4A4B-93CB-53D9616C974A}"/>
                </a:ext>
              </a:extLst>
            </p:cNvPr>
            <p:cNvCxnSpPr>
              <a:cxnSpLocks/>
              <a:stCxn id="56" idx="2"/>
              <a:endCxn id="59" idx="0"/>
            </p:cNvCxnSpPr>
            <p:nvPr/>
          </p:nvCxnSpPr>
          <p:spPr>
            <a:xfrm>
              <a:off x="6157561" y="3422389"/>
              <a:ext cx="240466"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4533E214-5D02-F040-95FB-6AE41AEDA72A}"/>
                </a:ext>
              </a:extLst>
            </p:cNvPr>
            <p:cNvCxnSpPr>
              <a:cxnSpLocks/>
              <a:stCxn id="56" idx="2"/>
              <a:endCxn id="61" idx="0"/>
            </p:cNvCxnSpPr>
            <p:nvPr/>
          </p:nvCxnSpPr>
          <p:spPr>
            <a:xfrm>
              <a:off x="6157561" y="3422389"/>
              <a:ext cx="680666"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1EA741C-6C93-7741-B9B5-1D113A2CEC9C}"/>
                </a:ext>
              </a:extLst>
            </p:cNvPr>
            <p:cNvCxnSpPr>
              <a:cxnSpLocks/>
              <a:stCxn id="56" idx="2"/>
              <a:endCxn id="60" idx="0"/>
            </p:cNvCxnSpPr>
            <p:nvPr/>
          </p:nvCxnSpPr>
          <p:spPr>
            <a:xfrm>
              <a:off x="6157561" y="3422389"/>
              <a:ext cx="1122282"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ECA33781-F83E-B744-9DBC-8BD5DD7B5B06}"/>
                </a:ext>
              </a:extLst>
            </p:cNvPr>
            <p:cNvCxnSpPr>
              <a:cxnSpLocks/>
              <a:stCxn id="53" idx="2"/>
              <a:endCxn id="57" idx="0"/>
            </p:cNvCxnSpPr>
            <p:nvPr/>
          </p:nvCxnSpPr>
          <p:spPr>
            <a:xfrm flipH="1">
              <a:off x="5232403" y="3422389"/>
              <a:ext cx="1938581"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76C61689-176A-0A4A-92C7-07C8379FDC61}"/>
                </a:ext>
              </a:extLst>
            </p:cNvPr>
            <p:cNvCxnSpPr>
              <a:cxnSpLocks/>
              <a:stCxn id="53" idx="2"/>
              <a:endCxn id="58" idx="0"/>
            </p:cNvCxnSpPr>
            <p:nvPr/>
          </p:nvCxnSpPr>
          <p:spPr>
            <a:xfrm flipH="1">
              <a:off x="5862176" y="3422389"/>
              <a:ext cx="1308808"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19755065-4E7B-A64E-B610-43E2D792DE66}"/>
                </a:ext>
              </a:extLst>
            </p:cNvPr>
            <p:cNvCxnSpPr>
              <a:cxnSpLocks/>
              <a:stCxn id="53" idx="2"/>
              <a:endCxn id="59" idx="0"/>
            </p:cNvCxnSpPr>
            <p:nvPr/>
          </p:nvCxnSpPr>
          <p:spPr>
            <a:xfrm flipH="1">
              <a:off x="6398027" y="3422389"/>
              <a:ext cx="772957"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704D0552-B54D-B848-B5E0-73EC17BF8A9E}"/>
                </a:ext>
              </a:extLst>
            </p:cNvPr>
            <p:cNvCxnSpPr>
              <a:cxnSpLocks/>
              <a:stCxn id="53" idx="2"/>
              <a:endCxn id="61" idx="0"/>
            </p:cNvCxnSpPr>
            <p:nvPr/>
          </p:nvCxnSpPr>
          <p:spPr>
            <a:xfrm flipH="1">
              <a:off x="6838227" y="3422389"/>
              <a:ext cx="332757"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00B6DC80-55E3-8540-94FF-EDE68780CC18}"/>
                </a:ext>
              </a:extLst>
            </p:cNvPr>
            <p:cNvCxnSpPr>
              <a:cxnSpLocks/>
              <a:stCxn id="53" idx="2"/>
              <a:endCxn id="60" idx="0"/>
            </p:cNvCxnSpPr>
            <p:nvPr/>
          </p:nvCxnSpPr>
          <p:spPr>
            <a:xfrm>
              <a:off x="7170984" y="3422389"/>
              <a:ext cx="108859"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0970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478845" y="2163863"/>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基于意见领袖的观点演化模型</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739218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255480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观点演化</a:t>
            </a:r>
            <a:r>
              <a:rPr lang="zh-CN" altLang="en-US" dirty="0">
                <a:latin typeface="+mn-ea"/>
                <a:sym typeface="黑体" panose="02010609060101010101" pitchFamily="49" charset="-122"/>
              </a:rPr>
              <a:t>：</a:t>
            </a:r>
            <a:r>
              <a:rPr lang="zh-CN" altLang="zh-CN" sz="1400" dirty="0">
                <a:solidFill>
                  <a:srgbClr val="00B0F0"/>
                </a:solidFill>
              </a:rPr>
              <a:t>我们</a:t>
            </a:r>
            <a:r>
              <a:rPr lang="zh-CN" altLang="en-US" sz="1400" dirty="0">
                <a:solidFill>
                  <a:srgbClr val="00B0F0"/>
                </a:solidFill>
              </a:rPr>
              <a:t>假设</a:t>
            </a:r>
            <a:r>
              <a:rPr lang="zh-CN" altLang="zh-CN" sz="1400" dirty="0">
                <a:solidFill>
                  <a:srgbClr val="00B0F0"/>
                </a:solidFill>
              </a:rPr>
              <a:t>群组用户对网络中的事件</a:t>
            </a:r>
            <a:r>
              <a:rPr lang="zh-CN" altLang="en-US" sz="1400" dirty="0">
                <a:solidFill>
                  <a:srgbClr val="00B0F0"/>
                </a:solidFill>
              </a:rPr>
              <a:t>一开始</a:t>
            </a:r>
            <a:r>
              <a:rPr lang="zh-CN" altLang="zh-CN" sz="1400" dirty="0">
                <a:solidFill>
                  <a:srgbClr val="00B0F0"/>
                </a:solidFill>
              </a:rPr>
              <a:t>持有一个初始意见，随着时间的推移，用户依据自己受其他用户影响的程度，对他人的意见进行线性组合，不断改变自己的意见</a:t>
            </a:r>
            <a:r>
              <a:rPr lang="zh-CN" altLang="en-US" sz="1400" dirty="0">
                <a:solidFill>
                  <a:srgbClr val="00B0F0"/>
                </a:solidFill>
              </a:rPr>
              <a:t>状态</a:t>
            </a:r>
            <a:r>
              <a:rPr lang="zh-CN" altLang="zh-CN" sz="1400" dirty="0"/>
              <a:t>。</a:t>
            </a:r>
            <a:endParaRPr lang="en-US" altLang="zh-CN" sz="1400" dirty="0"/>
          </a:p>
          <a:p>
            <a:pPr>
              <a:lnSpc>
                <a:spcPct val="200000"/>
              </a:lnSpc>
            </a:pPr>
            <a:endParaRPr lang="en-US" altLang="zh-CN" dirty="0">
              <a:latin typeface="+mn-ea"/>
              <a:sym typeface="黑体" panose="02010609060101010101" pitchFamily="49" charset="-122"/>
            </a:endParaRPr>
          </a:p>
          <a:p>
            <a:pPr>
              <a:lnSpc>
                <a:spcPct val="200000"/>
              </a:lnSpc>
            </a:pPr>
            <a:r>
              <a:rPr lang="zh-CN" altLang="en-US" b="1" dirty="0">
                <a:latin typeface="+mn-ea"/>
                <a:sym typeface="黑体" panose="02010609060101010101" pitchFamily="49" charset="-122"/>
              </a:rPr>
              <a:t>常用模型</a:t>
            </a:r>
            <a:r>
              <a:rPr lang="zh-CN" altLang="en-US" dirty="0">
                <a:latin typeface="+mn-ea"/>
                <a:sym typeface="黑体" panose="02010609060101010101" pitchFamily="49" charset="-122"/>
              </a:rPr>
              <a:t>：</a:t>
            </a:r>
            <a:r>
              <a:rPr lang="en-US" altLang="zh-CN" dirty="0" err="1">
                <a:latin typeface="+mn-ea"/>
                <a:sym typeface="黑体" panose="02010609060101010101" pitchFamily="49" charset="-122"/>
              </a:rPr>
              <a:t>DeGroot</a:t>
            </a:r>
            <a:r>
              <a:rPr lang="zh-CN" altLang="en-US" dirty="0">
                <a:latin typeface="+mn-ea"/>
                <a:sym typeface="黑体" panose="02010609060101010101" pitchFamily="49" charset="-122"/>
              </a:rPr>
              <a:t>模型（</a:t>
            </a:r>
            <a:r>
              <a:rPr lang="en-US" altLang="zh-CN" dirty="0">
                <a:latin typeface="+mn-ea"/>
                <a:sym typeface="黑体" panose="02010609060101010101" pitchFamily="49" charset="-122"/>
              </a:rPr>
              <a:t>DeGroot,1974 </a:t>
            </a:r>
            <a:r>
              <a:rPr lang="zh-CN" altLang="en-US" dirty="0">
                <a:latin typeface="+mn-ea"/>
                <a:sym typeface="黑体" panose="02010609060101010101" pitchFamily="49" charset="-122"/>
              </a:rPr>
              <a:t>）、</a:t>
            </a:r>
            <a:r>
              <a:rPr lang="en-US" altLang="zh-CN" dirty="0" err="1">
                <a:latin typeface="+mn-ea"/>
              </a:rPr>
              <a:t>Friedkin</a:t>
            </a:r>
            <a:r>
              <a:rPr lang="en-US" altLang="zh-CN" dirty="0">
                <a:latin typeface="+mn-ea"/>
              </a:rPr>
              <a:t>-Johnsen</a:t>
            </a:r>
            <a:r>
              <a:rPr lang="zh-CN" altLang="en-US" dirty="0">
                <a:latin typeface="+mn-ea"/>
              </a:rPr>
              <a:t>模型（</a:t>
            </a:r>
            <a:r>
              <a:rPr lang="en-US" altLang="zh-CN" dirty="0" err="1">
                <a:latin typeface="+mn-ea"/>
              </a:rPr>
              <a:t>Friedkin,Johnsen</a:t>
            </a:r>
            <a:r>
              <a:rPr lang="en-US" altLang="zh-CN" dirty="0">
                <a:latin typeface="+mn-ea"/>
              </a:rPr>
              <a:t>. 1999</a:t>
            </a:r>
            <a:r>
              <a:rPr lang="zh-CN" altLang="en-US" dirty="0">
                <a:latin typeface="+mn-ea"/>
              </a:rPr>
              <a:t>）、</a:t>
            </a:r>
            <a:r>
              <a:rPr lang="en-US" altLang="zh-CN" dirty="0">
                <a:latin typeface="+mn-ea"/>
              </a:rPr>
              <a:t>HK</a:t>
            </a:r>
            <a:r>
              <a:rPr lang="zh-CN" altLang="en-US" dirty="0">
                <a:latin typeface="+mn-ea"/>
              </a:rPr>
              <a:t>模型（</a:t>
            </a:r>
            <a:r>
              <a:rPr lang="en-US" altLang="zh-CN" dirty="0">
                <a:latin typeface="+mn-ea"/>
              </a:rPr>
              <a:t>Krause,2000</a:t>
            </a:r>
            <a:r>
              <a:rPr lang="zh-CN" altLang="en-US" dirty="0">
                <a:latin typeface="+mn-ea"/>
              </a:rPr>
              <a:t>）、</a:t>
            </a:r>
            <a:r>
              <a:rPr lang="en-US" altLang="zh-CN" dirty="0">
                <a:latin typeface="+mn-ea"/>
              </a:rPr>
              <a:t>DW</a:t>
            </a:r>
            <a:r>
              <a:rPr lang="zh-CN" altLang="en-US" dirty="0">
                <a:latin typeface="+mn-ea"/>
              </a:rPr>
              <a:t>模型（</a:t>
            </a:r>
            <a:r>
              <a:rPr lang="en-US" altLang="zh-CN" dirty="0" err="1">
                <a:latin typeface="+mn-ea"/>
              </a:rPr>
              <a:t>Deffuant</a:t>
            </a:r>
            <a:r>
              <a:rPr lang="en-US" altLang="zh-CN" dirty="0">
                <a:latin typeface="+mn-ea"/>
              </a:rPr>
              <a:t> et al.,2001</a:t>
            </a:r>
            <a:r>
              <a:rPr lang="zh-CN" altLang="en-US" dirty="0">
                <a:latin typeface="+mn-ea"/>
              </a:rPr>
              <a:t>）</a:t>
            </a:r>
            <a:r>
              <a:rPr lang="zh-CN" altLang="en-US" dirty="0">
                <a:latin typeface="+mn-ea"/>
                <a:sym typeface="黑体" panose="02010609060101010101" pitchFamily="49" charset="-122"/>
              </a:rPr>
              <a:t>、</a:t>
            </a:r>
            <a:r>
              <a:rPr lang="zh-CN" altLang="en-US" dirty="0">
                <a:latin typeface="+mn-ea"/>
              </a:rPr>
              <a:t>多维</a:t>
            </a:r>
            <a:r>
              <a:rPr lang="en-US" altLang="zh-CN" dirty="0">
                <a:latin typeface="+mn-ea"/>
              </a:rPr>
              <a:t>HK</a:t>
            </a:r>
            <a:r>
              <a:rPr lang="zh-CN" altLang="en-US" dirty="0">
                <a:latin typeface="+mn-ea"/>
              </a:rPr>
              <a:t>模型（</a:t>
            </a:r>
            <a:r>
              <a:rPr lang="en-US" altLang="zh-CN" dirty="0" err="1">
                <a:latin typeface="+mn-ea"/>
              </a:rPr>
              <a:t>Nedi´c</a:t>
            </a:r>
            <a:r>
              <a:rPr lang="zh-CN" altLang="en-US" dirty="0">
                <a:latin typeface="+mn-ea"/>
              </a:rPr>
              <a:t>，</a:t>
            </a:r>
            <a:r>
              <a:rPr lang="en-US" altLang="zh-CN" dirty="0">
                <a:latin typeface="+mn-ea"/>
              </a:rPr>
              <a:t>2012</a:t>
            </a:r>
            <a:r>
              <a:rPr lang="zh-CN" altLang="en-US" dirty="0">
                <a:latin typeface="+mn-ea"/>
              </a:rPr>
              <a:t>）、</a:t>
            </a:r>
            <a:r>
              <a:rPr lang="zh-CN" altLang="en-US" dirty="0">
                <a:solidFill>
                  <a:srgbClr val="00B0F0"/>
                </a:solidFill>
                <a:latin typeface="+mn-ea"/>
              </a:rPr>
              <a:t>意见领袖模型（</a:t>
            </a:r>
            <a:r>
              <a:rPr lang="en-US" altLang="zh-CN" dirty="0">
                <a:solidFill>
                  <a:srgbClr val="00B0F0"/>
                </a:solidFill>
                <a:latin typeface="+mn-ea"/>
              </a:rPr>
              <a:t>Wu et al.,2018</a:t>
            </a:r>
            <a:r>
              <a:rPr lang="zh-CN" altLang="en-US" dirty="0">
                <a:solidFill>
                  <a:srgbClr val="00B0F0"/>
                </a:solidFill>
                <a:latin typeface="+mn-ea"/>
              </a:rPr>
              <a:t>）</a:t>
            </a: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观点演化</a:t>
            </a:r>
          </a:p>
        </p:txBody>
      </p:sp>
    </p:spTree>
    <p:extLst>
      <p:ext uri="{BB962C8B-B14F-4D97-AF65-F5344CB8AC3E}">
        <p14:creationId xmlns:p14="http://schemas.microsoft.com/office/powerpoint/2010/main" val="292275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62962B9A-D085-43E3-A5C9-CE16E389C647}"/>
              </a:ext>
            </a:extLst>
          </p:cNvPr>
          <p:cNvSpPr/>
          <p:nvPr/>
        </p:nvSpPr>
        <p:spPr>
          <a:xfrm rot="16200000">
            <a:off x="6427481" y="240908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B2D03633-6C07-4630-866B-B76DFA7C4473}"/>
              </a:ext>
            </a:extLst>
          </p:cNvPr>
          <p:cNvGrpSpPr/>
          <p:nvPr/>
        </p:nvGrpSpPr>
        <p:grpSpPr>
          <a:xfrm>
            <a:off x="1078390" y="1987995"/>
            <a:ext cx="974904" cy="379869"/>
            <a:chOff x="1078390" y="1987995"/>
            <a:chExt cx="974904" cy="379869"/>
          </a:xfrm>
        </p:grpSpPr>
        <p:sp>
          <p:nvSpPr>
            <p:cNvPr id="81"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概述</a:t>
              </a:r>
            </a:p>
          </p:txBody>
        </p:sp>
        <p:sp>
          <p:nvSpPr>
            <p:cNvPr id="83" name="椭圆 82">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a:t>
              </a:r>
              <a:endParaRPr lang="zh-CN" altLang="en-US" dirty="0"/>
            </a:p>
          </p:txBody>
        </p:sp>
      </p:grpSp>
      <p:sp>
        <p:nvSpPr>
          <p:cNvPr id="97" name="文本框 9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14560CB-900B-47C6-BFDC-0F00114D461E}"/>
              </a:ext>
            </a:extLst>
          </p:cNvPr>
          <p:cNvSpPr txBox="1">
            <a:spLocks noChangeArrowheads="1"/>
          </p:cNvSpPr>
          <p:nvPr/>
        </p:nvSpPr>
        <p:spPr bwMode="auto">
          <a:xfrm>
            <a:off x="3603130" y="1159762"/>
            <a:ext cx="1937739"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600" dirty="0">
                <a:solidFill>
                  <a:schemeClr val="accent1"/>
                </a:solidFill>
                <a:latin typeface="+mj-lt"/>
                <a:ea typeface="+mj-ea"/>
                <a:sym typeface="Calibri" panose="020F0502020204030204" pitchFamily="34" charset="0"/>
              </a:rPr>
              <a:t>CONTENTS</a:t>
            </a:r>
          </a:p>
        </p:txBody>
      </p:sp>
      <p:sp>
        <p:nvSpPr>
          <p:cNvPr id="156" name="文本框 1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1E62D9-AF5D-4FDB-A844-18FECB16A200}"/>
              </a:ext>
            </a:extLst>
          </p:cNvPr>
          <p:cNvSpPr txBox="1">
            <a:spLocks noChangeArrowheads="1"/>
          </p:cNvSpPr>
          <p:nvPr/>
        </p:nvSpPr>
        <p:spPr bwMode="auto">
          <a:xfrm>
            <a:off x="3733175" y="678950"/>
            <a:ext cx="1807694"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dirty="0">
                <a:solidFill>
                  <a:schemeClr val="accent1"/>
                </a:solidFill>
                <a:latin typeface="+mj-ea"/>
                <a:ea typeface="+mj-ea"/>
                <a:sym typeface="Calibri" panose="020F0502020204030204" pitchFamily="34" charset="0"/>
              </a:rPr>
              <a:t>目 录</a:t>
            </a:r>
            <a:endParaRPr lang="en-US" altLang="zh-CN" sz="3600" dirty="0">
              <a:solidFill>
                <a:schemeClr val="accent1"/>
              </a:solidFill>
              <a:latin typeface="+mj-ea"/>
              <a:ea typeface="+mj-ea"/>
              <a:sym typeface="Calibri" panose="020F0502020204030204" pitchFamily="34" charset="0"/>
            </a:endParaRPr>
          </a:p>
        </p:txBody>
      </p:sp>
      <p:cxnSp>
        <p:nvCxnSpPr>
          <p:cNvPr id="157" name="直接连接符 156">
            <a:extLst>
              <a:ext uri="{FF2B5EF4-FFF2-40B4-BE49-F238E27FC236}">
                <a16:creationId xmlns:a16="http://schemas.microsoft.com/office/drawing/2014/main" id="{09A37DD0-34D6-48F8-95CE-BF28EF85D24B}"/>
              </a:ext>
            </a:extLst>
          </p:cNvPr>
          <p:cNvCxnSpPr/>
          <p:nvPr/>
        </p:nvCxnSpPr>
        <p:spPr>
          <a:xfrm>
            <a:off x="4428836" y="1498316"/>
            <a:ext cx="2863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直角三角形 19">
            <a:extLst>
              <a:ext uri="{FF2B5EF4-FFF2-40B4-BE49-F238E27FC236}">
                <a16:creationId xmlns:a16="http://schemas.microsoft.com/office/drawing/2014/main" id="{14245B21-C5D9-4338-B7A4-0626EED40CF3}"/>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21448BD0-C3B8-48F6-A926-01E398882222}"/>
              </a:ext>
            </a:extLst>
          </p:cNvPr>
          <p:cNvGrpSpPr/>
          <p:nvPr/>
        </p:nvGrpSpPr>
        <p:grpSpPr>
          <a:xfrm>
            <a:off x="1078390" y="2614564"/>
            <a:ext cx="2411194" cy="379869"/>
            <a:chOff x="1078390" y="1987995"/>
            <a:chExt cx="2411194" cy="379869"/>
          </a:xfrm>
        </p:grpSpPr>
        <p:sp>
          <p:nvSpPr>
            <p:cNvPr id="21" name="文本框 6">
              <a:extLst>
                <a:ext uri="{FF2B5EF4-FFF2-40B4-BE49-F238E27FC236}">
                  <a16:creationId xmlns:a16="http://schemas.microsoft.com/office/drawing/2014/main" id="{4BD63E89-74B7-4D24-B88B-49C4201F8CBC}"/>
                </a:ext>
              </a:extLst>
            </p:cNvPr>
            <p:cNvSpPr txBox="1">
              <a:spLocks noChangeArrowheads="1"/>
            </p:cNvSpPr>
            <p:nvPr/>
          </p:nvSpPr>
          <p:spPr bwMode="auto">
            <a:xfrm>
              <a:off x="1458259" y="200044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研究背景及选题意义</a:t>
              </a:r>
            </a:p>
          </p:txBody>
        </p:sp>
        <p:sp>
          <p:nvSpPr>
            <p:cNvPr id="22" name="椭圆 21">
              <a:extLst>
                <a:ext uri="{FF2B5EF4-FFF2-40B4-BE49-F238E27FC236}">
                  <a16:creationId xmlns:a16="http://schemas.microsoft.com/office/drawing/2014/main" id="{22D8CE0D-3FBE-41F5-959B-44A9FDAC3C7D}"/>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2</a:t>
              </a:r>
              <a:endParaRPr lang="zh-CN" altLang="en-US" dirty="0"/>
            </a:p>
          </p:txBody>
        </p:sp>
      </p:grpSp>
      <p:grpSp>
        <p:nvGrpSpPr>
          <p:cNvPr id="23" name="组合 22">
            <a:extLst>
              <a:ext uri="{FF2B5EF4-FFF2-40B4-BE49-F238E27FC236}">
                <a16:creationId xmlns:a16="http://schemas.microsoft.com/office/drawing/2014/main" id="{B2D03633-6C07-4630-866B-B76DFA7C4473}"/>
              </a:ext>
            </a:extLst>
          </p:cNvPr>
          <p:cNvGrpSpPr/>
          <p:nvPr/>
        </p:nvGrpSpPr>
        <p:grpSpPr>
          <a:xfrm>
            <a:off x="1078390" y="3253586"/>
            <a:ext cx="3485206" cy="379869"/>
            <a:chOff x="1078390" y="1987995"/>
            <a:chExt cx="3485206" cy="379869"/>
          </a:xfrm>
        </p:grpSpPr>
        <p:sp>
          <p:nvSpPr>
            <p:cNvPr id="24"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31053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基于态度和主题分析的意见挖掘</a:t>
              </a:r>
            </a:p>
          </p:txBody>
        </p:sp>
        <p:sp>
          <p:nvSpPr>
            <p:cNvPr id="25" name="椭圆 24">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3</a:t>
              </a:r>
              <a:endParaRPr lang="zh-CN" altLang="en-US" dirty="0"/>
            </a:p>
          </p:txBody>
        </p:sp>
      </p:grpSp>
      <p:grpSp>
        <p:nvGrpSpPr>
          <p:cNvPr id="26" name="组合 25">
            <a:extLst>
              <a:ext uri="{FF2B5EF4-FFF2-40B4-BE49-F238E27FC236}">
                <a16:creationId xmlns:a16="http://schemas.microsoft.com/office/drawing/2014/main" id="{B2D03633-6C07-4630-866B-B76DFA7C4473}"/>
              </a:ext>
            </a:extLst>
          </p:cNvPr>
          <p:cNvGrpSpPr/>
          <p:nvPr/>
        </p:nvGrpSpPr>
        <p:grpSpPr>
          <a:xfrm>
            <a:off x="1078390" y="3876199"/>
            <a:ext cx="3231932" cy="379869"/>
            <a:chOff x="1078390" y="1987995"/>
            <a:chExt cx="3231932" cy="379869"/>
          </a:xfrm>
        </p:grpSpPr>
        <p:sp>
          <p:nvSpPr>
            <p:cNvPr id="27"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基于意见领袖的观点演化模型</a:t>
              </a:r>
            </a:p>
          </p:txBody>
        </p:sp>
        <p:sp>
          <p:nvSpPr>
            <p:cNvPr id="28" name="椭圆 27">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4</a:t>
              </a:r>
              <a:endParaRPr lang="zh-CN" altLang="en-US" dirty="0"/>
            </a:p>
          </p:txBody>
        </p:sp>
      </p:grpSp>
      <p:grpSp>
        <p:nvGrpSpPr>
          <p:cNvPr id="29" name="组合 28">
            <a:extLst>
              <a:ext uri="{FF2B5EF4-FFF2-40B4-BE49-F238E27FC236}">
                <a16:creationId xmlns:a16="http://schemas.microsoft.com/office/drawing/2014/main" id="{B2D03633-6C07-4630-866B-B76DFA7C4473}"/>
              </a:ext>
            </a:extLst>
          </p:cNvPr>
          <p:cNvGrpSpPr/>
          <p:nvPr/>
        </p:nvGrpSpPr>
        <p:grpSpPr>
          <a:xfrm>
            <a:off x="5420711" y="1996771"/>
            <a:ext cx="1385272" cy="379869"/>
            <a:chOff x="1078390" y="1987995"/>
            <a:chExt cx="1385272" cy="379869"/>
          </a:xfrm>
        </p:grpSpPr>
        <p:sp>
          <p:nvSpPr>
            <p:cNvPr id="30"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仿真结果</a:t>
              </a:r>
            </a:p>
          </p:txBody>
        </p:sp>
        <p:sp>
          <p:nvSpPr>
            <p:cNvPr id="31" name="椭圆 30">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5</a:t>
              </a:r>
              <a:endParaRPr lang="zh-CN" altLang="en-US" dirty="0"/>
            </a:p>
          </p:txBody>
        </p:sp>
      </p:grpSp>
      <p:grpSp>
        <p:nvGrpSpPr>
          <p:cNvPr id="32" name="组合 31">
            <a:extLst>
              <a:ext uri="{FF2B5EF4-FFF2-40B4-BE49-F238E27FC236}">
                <a16:creationId xmlns:a16="http://schemas.microsoft.com/office/drawing/2014/main" id="{E0CE3042-6605-4ACB-8AF7-F30EEB88F09E}"/>
              </a:ext>
            </a:extLst>
          </p:cNvPr>
          <p:cNvGrpSpPr/>
          <p:nvPr/>
        </p:nvGrpSpPr>
        <p:grpSpPr>
          <a:xfrm>
            <a:off x="5427068" y="2668261"/>
            <a:ext cx="974904" cy="379869"/>
            <a:chOff x="1078390" y="1987995"/>
            <a:chExt cx="974904" cy="379869"/>
          </a:xfrm>
        </p:grpSpPr>
        <p:sp>
          <p:nvSpPr>
            <p:cNvPr id="33" name="文本框 6">
              <a:extLst>
                <a:ext uri="{FF2B5EF4-FFF2-40B4-BE49-F238E27FC236}">
                  <a16:creationId xmlns:a16="http://schemas.microsoft.com/office/drawing/2014/main" id="{882F2FF5-9F4D-4A2F-BAAD-3534BC6B7AD1}"/>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总结</a:t>
              </a:r>
            </a:p>
          </p:txBody>
        </p:sp>
        <p:sp>
          <p:nvSpPr>
            <p:cNvPr id="34" name="椭圆 33">
              <a:extLst>
                <a:ext uri="{FF2B5EF4-FFF2-40B4-BE49-F238E27FC236}">
                  <a16:creationId xmlns:a16="http://schemas.microsoft.com/office/drawing/2014/main" id="{AE920210-9230-4793-BE94-786D4937E8D0}"/>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6</a:t>
              </a:r>
              <a:endParaRPr lang="zh-CN" altLang="en-US" dirty="0"/>
            </a:p>
          </p:txBody>
        </p:sp>
      </p:grpSp>
    </p:spTree>
    <p:extLst>
      <p:ext uri="{BB962C8B-B14F-4D97-AF65-F5344CB8AC3E}">
        <p14:creationId xmlns:p14="http://schemas.microsoft.com/office/powerpoint/2010/main" val="371303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21452"/>
          </a:xfrm>
          <a:prstGeom prst="rect">
            <a:avLst/>
          </a:prstGeom>
          <a:noFill/>
        </p:spPr>
        <p:txBody>
          <a:bodyPr wrap="square" rtlCol="0">
            <a:spAutoFit/>
          </a:bodyPr>
          <a:lstStyle/>
          <a:p>
            <a:pPr>
              <a:lnSpc>
                <a:spcPct val="200000"/>
              </a:lnSpc>
            </a:pPr>
            <a:r>
              <a:rPr lang="zh-CN" altLang="en-US" b="1" dirty="0"/>
              <a:t>意见领袖</a:t>
            </a:r>
            <a:r>
              <a:rPr lang="zh-CN" altLang="en-US" dirty="0"/>
              <a:t>：</a:t>
            </a:r>
            <a:r>
              <a:rPr lang="zh-CN" altLang="en-US" sz="1400" dirty="0">
                <a:solidFill>
                  <a:srgbClr val="00B0F0"/>
                </a:solidFill>
              </a:rPr>
              <a:t>所谓意见领袖，就是</a:t>
            </a:r>
            <a:r>
              <a:rPr lang="zh-CN" altLang="zh-CN" sz="1400" dirty="0">
                <a:solidFill>
                  <a:srgbClr val="00B0F0"/>
                </a:solidFill>
              </a:rPr>
              <a:t>在</a:t>
            </a:r>
            <a:r>
              <a:rPr lang="zh-CN" altLang="en-US" sz="1400" dirty="0">
                <a:solidFill>
                  <a:srgbClr val="00B0F0"/>
                </a:solidFill>
              </a:rPr>
              <a:t>意见交流</a:t>
            </a:r>
            <a:r>
              <a:rPr lang="zh-CN" altLang="zh-CN" sz="1400" dirty="0">
                <a:solidFill>
                  <a:srgbClr val="00B0F0"/>
                </a:solidFill>
              </a:rPr>
              <a:t>过程中</a:t>
            </a:r>
            <a:r>
              <a:rPr lang="zh-CN" altLang="en-US" sz="1400" dirty="0">
                <a:solidFill>
                  <a:srgbClr val="00B0F0"/>
                </a:solidFill>
              </a:rPr>
              <a:t>出现的比较</a:t>
            </a:r>
            <a:r>
              <a:rPr lang="zh-CN" altLang="zh-CN" sz="1400" dirty="0">
                <a:solidFill>
                  <a:srgbClr val="00B0F0"/>
                </a:solidFill>
              </a:rPr>
              <a:t>权威的用户</a:t>
            </a:r>
            <a:r>
              <a:rPr lang="zh-CN" altLang="en-US" sz="1400" dirty="0">
                <a:solidFill>
                  <a:srgbClr val="00B0F0"/>
                </a:solidFill>
              </a:rPr>
              <a:t>。在我们的模型中，权威用户的</a:t>
            </a:r>
            <a:r>
              <a:rPr lang="zh-CN" altLang="zh-CN" sz="1400" dirty="0">
                <a:solidFill>
                  <a:srgbClr val="00B0F0"/>
                </a:solidFill>
              </a:rPr>
              <a:t>观点从一而终，不受普通用户的影响</a:t>
            </a:r>
            <a:r>
              <a:rPr lang="zh-CN" altLang="en-US" sz="1400" dirty="0"/>
              <a:t>。</a:t>
            </a:r>
            <a:endParaRPr lang="en-US" altLang="zh-CN" dirty="0">
              <a:solidFill>
                <a:srgbClr val="00B0F0"/>
              </a:solidFill>
            </a:endParaRPr>
          </a:p>
          <a:p>
            <a:pPr>
              <a:lnSpc>
                <a:spcPct val="200000"/>
              </a:lnSpc>
            </a:pPr>
            <a:r>
              <a:rPr lang="zh-CN" altLang="en-US" b="1" dirty="0">
                <a:latin typeface="+mn-ea"/>
                <a:sym typeface="黑体" panose="02010609060101010101" pitchFamily="49" charset="-122"/>
              </a:rPr>
              <a:t>普通用户</a:t>
            </a:r>
            <a:r>
              <a:rPr lang="zh-CN" altLang="en-US" dirty="0">
                <a:latin typeface="+mn-ea"/>
                <a:sym typeface="黑体" panose="02010609060101010101" pitchFamily="49" charset="-122"/>
              </a:rPr>
              <a:t>：</a:t>
            </a:r>
            <a:r>
              <a:rPr lang="zh-CN" altLang="en-US" sz="1400" dirty="0">
                <a:solidFill>
                  <a:srgbClr val="00B0F0"/>
                </a:solidFill>
              </a:rPr>
              <a:t>普通用户则受到自己邻居用户的影响，改变自己的意见，直到达到一个稳定值</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意见领袖</a:t>
            </a:r>
          </a:p>
        </p:txBody>
      </p:sp>
      <p:grpSp>
        <p:nvGrpSpPr>
          <p:cNvPr id="22" name="组合 21"/>
          <p:cNvGrpSpPr/>
          <p:nvPr/>
        </p:nvGrpSpPr>
        <p:grpSpPr>
          <a:xfrm>
            <a:off x="1862026" y="2593584"/>
            <a:ext cx="4724188" cy="1884648"/>
            <a:chOff x="1862026" y="2593584"/>
            <a:chExt cx="4724188" cy="1884648"/>
          </a:xfrm>
        </p:grpSpPr>
        <p:grpSp>
          <p:nvGrpSpPr>
            <p:cNvPr id="5" name="组合 4"/>
            <p:cNvGrpSpPr/>
            <p:nvPr/>
          </p:nvGrpSpPr>
          <p:grpSpPr>
            <a:xfrm>
              <a:off x="1862026" y="2593584"/>
              <a:ext cx="2565778" cy="1884648"/>
              <a:chOff x="2119687" y="2105025"/>
              <a:chExt cx="2565778" cy="1884648"/>
            </a:xfrm>
          </p:grpSpPr>
          <p:grpSp>
            <p:nvGrpSpPr>
              <p:cNvPr id="4" name="组合 3"/>
              <p:cNvGrpSpPr/>
              <p:nvPr/>
            </p:nvGrpSpPr>
            <p:grpSpPr>
              <a:xfrm>
                <a:off x="2122971" y="2105025"/>
                <a:ext cx="2562494" cy="942324"/>
                <a:chOff x="2122971" y="2105025"/>
                <a:chExt cx="2562494" cy="942324"/>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nvGrpSpPr>
              <p:cNvPr id="19" name="组合 18"/>
              <p:cNvGrpSpPr/>
              <p:nvPr/>
            </p:nvGrpSpPr>
            <p:grpSpPr>
              <a:xfrm>
                <a:off x="2119687" y="3047349"/>
                <a:ext cx="2562494" cy="942324"/>
                <a:chOff x="2122971" y="2105025"/>
                <a:chExt cx="2562494" cy="942324"/>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sp>
          <p:nvSpPr>
            <p:cNvPr id="17" name="椭圆 16"/>
            <p:cNvSpPr/>
            <p:nvPr/>
          </p:nvSpPr>
          <p:spPr>
            <a:xfrm>
              <a:off x="1996212" y="2804113"/>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296509"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96212"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96509"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709236" y="2751454"/>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158512"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832280" y="3064746"/>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171531" y="3535908"/>
              <a:ext cx="400050" cy="53721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709051" y="2854097"/>
              <a:ext cx="877163" cy="300082"/>
            </a:xfrm>
            <a:prstGeom prst="rect">
              <a:avLst/>
            </a:prstGeom>
            <a:noFill/>
          </p:spPr>
          <p:txBody>
            <a:bodyPr wrap="none" rtlCol="0">
              <a:spAutoFit/>
            </a:bodyPr>
            <a:lstStyle/>
            <a:p>
              <a:r>
                <a:rPr lang="zh-CN" altLang="en-US" dirty="0"/>
                <a:t>意见领袖</a:t>
              </a:r>
            </a:p>
          </p:txBody>
        </p:sp>
        <p:sp>
          <p:nvSpPr>
            <p:cNvPr id="41" name="文本框 40"/>
            <p:cNvSpPr txBox="1"/>
            <p:nvPr/>
          </p:nvSpPr>
          <p:spPr>
            <a:xfrm>
              <a:off x="5709051" y="3654472"/>
              <a:ext cx="877163" cy="300082"/>
            </a:xfrm>
            <a:prstGeom prst="rect">
              <a:avLst/>
            </a:prstGeom>
            <a:noFill/>
          </p:spPr>
          <p:txBody>
            <a:bodyPr wrap="none" rtlCol="0">
              <a:spAutoFit/>
            </a:bodyPr>
            <a:lstStyle/>
            <a:p>
              <a:r>
                <a:rPr lang="zh-CN" altLang="en-US" dirty="0"/>
                <a:t>普通用户</a:t>
              </a:r>
            </a:p>
          </p:txBody>
        </p:sp>
        <p:sp>
          <p:nvSpPr>
            <p:cNvPr id="26" name="椭圆 25">
              <a:extLst>
                <a:ext uri="{FF2B5EF4-FFF2-40B4-BE49-F238E27FC236}">
                  <a16:creationId xmlns:a16="http://schemas.microsoft.com/office/drawing/2014/main" id="{45302C15-3F97-4723-8FE3-0027F09A68EE}"/>
                </a:ext>
              </a:extLst>
            </p:cNvPr>
            <p:cNvSpPr/>
            <p:nvPr/>
          </p:nvSpPr>
          <p:spPr>
            <a:xfrm>
              <a:off x="2704310" y="3547999"/>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3380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p:sp>
        <p:nvSpPr>
          <p:cNvPr id="5" name="文本框 4">
            <a:extLst>
              <a:ext uri="{FF2B5EF4-FFF2-40B4-BE49-F238E27FC236}">
                <a16:creationId xmlns:a16="http://schemas.microsoft.com/office/drawing/2014/main" id="{D355ABD5-C794-456A-8E42-0D76C1AA9B22}"/>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solidFill>
                  <a:srgbClr val="00B0F0"/>
                </a:solidFill>
                <a:latin typeface="+mn-ea"/>
                <a:sym typeface="黑体" panose="02010609060101010101" pitchFamily="49" charset="-122"/>
              </a:rPr>
              <a:t>Wu</a:t>
            </a:r>
            <a:r>
              <a:rPr lang="zh-CN" altLang="en-US" dirty="0">
                <a:solidFill>
                  <a:srgbClr val="00B0F0"/>
                </a:solidFill>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
        <p:nvSpPr>
          <p:cNvPr id="3" name="Rectangle 2">
            <a:extLst>
              <a:ext uri="{FF2B5EF4-FFF2-40B4-BE49-F238E27FC236}">
                <a16:creationId xmlns:a16="http://schemas.microsoft.com/office/drawing/2014/main" id="{13F4A01C-7FB3-4583-8585-7A5C818F1DF8}"/>
              </a:ext>
            </a:extLst>
          </p:cNvPr>
          <p:cNvSpPr>
            <a:spLocks noChangeArrowheads="1"/>
          </p:cNvSpPr>
          <p:nvPr/>
        </p:nvSpPr>
        <p:spPr bwMode="auto">
          <a:xfrm>
            <a:off x="2310581" y="19664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9" name="组合 158">
            <a:extLst>
              <a:ext uri="{FF2B5EF4-FFF2-40B4-BE49-F238E27FC236}">
                <a16:creationId xmlns:a16="http://schemas.microsoft.com/office/drawing/2014/main" id="{CD409B7B-AFE3-4EF6-84D2-DF7FE2328571}"/>
              </a:ext>
            </a:extLst>
          </p:cNvPr>
          <p:cNvGrpSpPr/>
          <p:nvPr/>
        </p:nvGrpSpPr>
        <p:grpSpPr>
          <a:xfrm>
            <a:off x="661747" y="2738832"/>
            <a:ext cx="1311690" cy="1309592"/>
            <a:chOff x="681668" y="2528813"/>
            <a:chExt cx="1718239" cy="1715490"/>
          </a:xfrm>
        </p:grpSpPr>
        <p:sp>
          <p:nvSpPr>
            <p:cNvPr id="2" name="椭圆 1">
              <a:extLst>
                <a:ext uri="{FF2B5EF4-FFF2-40B4-BE49-F238E27FC236}">
                  <a16:creationId xmlns:a16="http://schemas.microsoft.com/office/drawing/2014/main" id="{E078A478-8717-4206-8B11-396CD3AE0710}"/>
                </a:ext>
              </a:extLst>
            </p:cNvPr>
            <p:cNvSpPr/>
            <p:nvPr/>
          </p:nvSpPr>
          <p:spPr>
            <a:xfrm>
              <a:off x="1395344" y="2719321"/>
              <a:ext cx="344129" cy="344129"/>
            </a:xfrm>
            <a:prstGeom prst="ellipse">
              <a:avLst/>
            </a:prstGeom>
            <a:solidFill>
              <a:schemeClr val="accent2">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7" name="椭圆 6">
              <a:extLst>
                <a:ext uri="{FF2B5EF4-FFF2-40B4-BE49-F238E27FC236}">
                  <a16:creationId xmlns:a16="http://schemas.microsoft.com/office/drawing/2014/main" id="{B61A3E32-0946-4E73-813A-3B1FD9400FC6}"/>
                </a:ext>
              </a:extLst>
            </p:cNvPr>
            <p:cNvSpPr/>
            <p:nvPr/>
          </p:nvSpPr>
          <p:spPr>
            <a:xfrm>
              <a:off x="1932039" y="3271302"/>
              <a:ext cx="344129" cy="344129"/>
            </a:xfrm>
            <a:prstGeom prst="ellipse">
              <a:avLst/>
            </a:prstGeom>
            <a:solidFill>
              <a:schemeClr val="accent3">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4968827-82A9-45A8-92C1-5211110198FE}"/>
                </a:ext>
              </a:extLst>
            </p:cNvPr>
            <p:cNvSpPr/>
            <p:nvPr/>
          </p:nvSpPr>
          <p:spPr>
            <a:xfrm>
              <a:off x="1223279" y="3443366"/>
              <a:ext cx="344129" cy="344129"/>
            </a:xfrm>
            <a:prstGeom prst="ellipse">
              <a:avLst/>
            </a:prstGeom>
            <a:solidFill>
              <a:schemeClr val="accent6">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0E1953D-7B36-4E24-BE43-600202427078}"/>
                </a:ext>
              </a:extLst>
            </p:cNvPr>
            <p:cNvSpPr/>
            <p:nvPr/>
          </p:nvSpPr>
          <p:spPr>
            <a:xfrm>
              <a:off x="2055778" y="2528814"/>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E609FBC2-04C0-4AD5-8112-086772FEAB15}"/>
                </a:ext>
              </a:extLst>
            </p:cNvPr>
            <p:cNvSpPr/>
            <p:nvPr/>
          </p:nvSpPr>
          <p:spPr>
            <a:xfrm>
              <a:off x="1750142" y="3900174"/>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331B005-4ECA-4DA1-BB49-267B77D18315}"/>
                </a:ext>
              </a:extLst>
            </p:cNvPr>
            <p:cNvSpPr/>
            <p:nvPr/>
          </p:nvSpPr>
          <p:spPr>
            <a:xfrm>
              <a:off x="681669" y="2891386"/>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 name="连接符: 曲线 23">
              <a:extLst>
                <a:ext uri="{FF2B5EF4-FFF2-40B4-BE49-F238E27FC236}">
                  <a16:creationId xmlns:a16="http://schemas.microsoft.com/office/drawing/2014/main" id="{2F00AC5B-8EF9-4C70-A7CB-A68B37B0474A}"/>
                </a:ext>
              </a:extLst>
            </p:cNvPr>
            <p:cNvCxnSpPr>
              <a:cxnSpLocks/>
              <a:stCxn id="15" idx="2"/>
              <a:endCxn id="15" idx="0"/>
            </p:cNvCxnSpPr>
            <p:nvPr/>
          </p:nvCxnSpPr>
          <p:spPr>
            <a:xfrm rot="10800000" flipH="1">
              <a:off x="681668" y="2891387"/>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A06D7508-D97F-46A3-AED0-9C7753D60125}"/>
                </a:ext>
              </a:extLst>
            </p:cNvPr>
            <p:cNvCxnSpPr>
              <a:cxnSpLocks/>
              <a:stCxn id="2" idx="2"/>
              <a:endCxn id="15" idx="6"/>
            </p:cNvCxnSpPr>
            <p:nvPr/>
          </p:nvCxnSpPr>
          <p:spPr>
            <a:xfrm rot="10800000" flipV="1">
              <a:off x="1025798" y="2891385"/>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29F4EDF3-2664-4498-87A3-0E9250BF1CCD}"/>
                </a:ext>
              </a:extLst>
            </p:cNvPr>
            <p:cNvCxnSpPr>
              <a:cxnSpLocks/>
              <a:stCxn id="2" idx="6"/>
              <a:endCxn id="9" idx="3"/>
            </p:cNvCxnSpPr>
            <p:nvPr/>
          </p:nvCxnSpPr>
          <p:spPr>
            <a:xfrm flipV="1">
              <a:off x="1739473" y="2822546"/>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C165A094-6500-4BA5-94D7-5BDC7A1358A7}"/>
                </a:ext>
              </a:extLst>
            </p:cNvPr>
            <p:cNvCxnSpPr>
              <a:cxnSpLocks/>
              <a:stCxn id="7" idx="0"/>
              <a:endCxn id="9" idx="4"/>
            </p:cNvCxnSpPr>
            <p:nvPr/>
          </p:nvCxnSpPr>
          <p:spPr>
            <a:xfrm rot="5400000" flipH="1" flipV="1">
              <a:off x="1966794" y="3010254"/>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1D3A5342-2A9E-448C-96B5-A1F70694B457}"/>
                </a:ext>
              </a:extLst>
            </p:cNvPr>
            <p:cNvCxnSpPr>
              <a:cxnSpLocks/>
              <a:stCxn id="8" idx="5"/>
              <a:endCxn id="14" idx="2"/>
            </p:cNvCxnSpPr>
            <p:nvPr/>
          </p:nvCxnSpPr>
          <p:spPr>
            <a:xfrm rot="16200000" flipH="1">
              <a:off x="1466006" y="3788102"/>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DA777F3B-E7B6-46DD-8A71-28711CEFAB81}"/>
                </a:ext>
              </a:extLst>
            </p:cNvPr>
            <p:cNvCxnSpPr>
              <a:cxnSpLocks/>
              <a:stCxn id="7" idx="4"/>
              <a:endCxn id="14" idx="7"/>
            </p:cNvCxnSpPr>
            <p:nvPr/>
          </p:nvCxnSpPr>
          <p:spPr>
            <a:xfrm rot="5400000">
              <a:off x="1906419" y="3752886"/>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18B22B16-288B-4C39-8A13-5D69281A7623}"/>
                </a:ext>
              </a:extLst>
            </p:cNvPr>
            <p:cNvCxnSpPr>
              <a:cxnSpLocks/>
              <a:stCxn id="8" idx="0"/>
              <a:endCxn id="2" idx="4"/>
            </p:cNvCxnSpPr>
            <p:nvPr/>
          </p:nvCxnSpPr>
          <p:spPr>
            <a:xfrm rot="5400000" flipH="1" flipV="1">
              <a:off x="1291418" y="3167376"/>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曲线 47">
              <a:extLst>
                <a:ext uri="{FF2B5EF4-FFF2-40B4-BE49-F238E27FC236}">
                  <a16:creationId xmlns:a16="http://schemas.microsoft.com/office/drawing/2014/main" id="{46D44E93-5348-4940-863D-38BF66A20257}"/>
                </a:ext>
              </a:extLst>
            </p:cNvPr>
            <p:cNvCxnSpPr>
              <a:cxnSpLocks/>
              <a:stCxn id="2" idx="3"/>
              <a:endCxn id="8" idx="1"/>
            </p:cNvCxnSpPr>
            <p:nvPr/>
          </p:nvCxnSpPr>
          <p:spPr>
            <a:xfrm rot="5400000">
              <a:off x="1119354" y="3167376"/>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6DDEE421-28ED-400C-A877-22EC19C123E6}"/>
                </a:ext>
              </a:extLst>
            </p:cNvPr>
            <p:cNvCxnSpPr>
              <a:cxnSpLocks/>
              <a:stCxn id="7" idx="1"/>
              <a:endCxn id="8" idx="6"/>
            </p:cNvCxnSpPr>
            <p:nvPr/>
          </p:nvCxnSpPr>
          <p:spPr>
            <a:xfrm rot="16200000" flipH="1" flipV="1">
              <a:off x="1628056" y="3261051"/>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连接符: 曲线 58">
              <a:extLst>
                <a:ext uri="{FF2B5EF4-FFF2-40B4-BE49-F238E27FC236}">
                  <a16:creationId xmlns:a16="http://schemas.microsoft.com/office/drawing/2014/main" id="{38DDD40B-D2ED-4349-8B0B-766924313227}"/>
                </a:ext>
              </a:extLst>
            </p:cNvPr>
            <p:cNvCxnSpPr>
              <a:cxnSpLocks/>
              <a:stCxn id="9" idx="0"/>
              <a:endCxn id="9" idx="6"/>
            </p:cNvCxnSpPr>
            <p:nvPr/>
          </p:nvCxnSpPr>
          <p:spPr>
            <a:xfrm rot="16200000" flipH="1">
              <a:off x="2227842" y="2528814"/>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5BD7EDD0-BA70-4D4B-B4AD-9281F1298E8D}"/>
                </a:ext>
              </a:extLst>
            </p:cNvPr>
            <p:cNvCxnSpPr>
              <a:cxnSpLocks/>
              <a:stCxn id="14" idx="4"/>
              <a:endCxn id="14" idx="6"/>
            </p:cNvCxnSpPr>
            <p:nvPr/>
          </p:nvCxnSpPr>
          <p:spPr>
            <a:xfrm rot="5400000" flipH="1" flipV="1">
              <a:off x="1922207" y="4072239"/>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1498D864-7083-4514-8761-A358D86563C7}"/>
                </a:ext>
              </a:extLst>
            </p:cNvPr>
            <p:cNvCxnSpPr>
              <a:cxnSpLocks/>
              <a:stCxn id="7" idx="1"/>
              <a:endCxn id="2" idx="5"/>
            </p:cNvCxnSpPr>
            <p:nvPr/>
          </p:nvCxnSpPr>
          <p:spPr>
            <a:xfrm rot="16200000" flipV="1">
              <a:off x="1681433" y="3020696"/>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曲线 84">
              <a:extLst>
                <a:ext uri="{FF2B5EF4-FFF2-40B4-BE49-F238E27FC236}">
                  <a16:creationId xmlns:a16="http://schemas.microsoft.com/office/drawing/2014/main" id="{838FF11C-E00B-4006-BDA5-51EB28B684F2}"/>
                </a:ext>
              </a:extLst>
            </p:cNvPr>
            <p:cNvCxnSpPr>
              <a:cxnSpLocks/>
              <a:stCxn id="8" idx="6"/>
              <a:endCxn id="7" idx="3"/>
            </p:cNvCxnSpPr>
            <p:nvPr/>
          </p:nvCxnSpPr>
          <p:spPr>
            <a:xfrm flipV="1">
              <a:off x="1567408" y="3565034"/>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连接符: 曲线 85">
              <a:extLst>
                <a:ext uri="{FF2B5EF4-FFF2-40B4-BE49-F238E27FC236}">
                  <a16:creationId xmlns:a16="http://schemas.microsoft.com/office/drawing/2014/main" id="{6A4D3E0A-33AA-45C0-B806-315A69C21097}"/>
                </a:ext>
              </a:extLst>
            </p:cNvPr>
            <p:cNvCxnSpPr>
              <a:cxnSpLocks/>
              <a:stCxn id="8" idx="2"/>
              <a:endCxn id="15" idx="5"/>
            </p:cNvCxnSpPr>
            <p:nvPr/>
          </p:nvCxnSpPr>
          <p:spPr>
            <a:xfrm rot="10800000">
              <a:off x="975401" y="3185119"/>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C78AF991-AFF0-4E1B-8E97-546C5F53BFDE}"/>
              </a:ext>
            </a:extLst>
          </p:cNvPr>
          <p:cNvGrpSpPr/>
          <p:nvPr/>
        </p:nvGrpSpPr>
        <p:grpSpPr>
          <a:xfrm>
            <a:off x="2872039" y="2684507"/>
            <a:ext cx="1419762" cy="1338583"/>
            <a:chOff x="3810191" y="2526738"/>
            <a:chExt cx="1718239" cy="1715490"/>
          </a:xfrm>
        </p:grpSpPr>
        <p:sp>
          <p:nvSpPr>
            <p:cNvPr id="94" name="椭圆 93">
              <a:extLst>
                <a:ext uri="{FF2B5EF4-FFF2-40B4-BE49-F238E27FC236}">
                  <a16:creationId xmlns:a16="http://schemas.microsoft.com/office/drawing/2014/main" id="{F4588EB9-2C9F-42AE-A8F9-7672916AA9BA}"/>
                </a:ext>
              </a:extLst>
            </p:cNvPr>
            <p:cNvSpPr/>
            <p:nvPr/>
          </p:nvSpPr>
          <p:spPr>
            <a:xfrm>
              <a:off x="4523867" y="2717246"/>
              <a:ext cx="344129" cy="344129"/>
            </a:xfrm>
            <a:prstGeom prst="ellipse">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95" name="椭圆 94">
              <a:extLst>
                <a:ext uri="{FF2B5EF4-FFF2-40B4-BE49-F238E27FC236}">
                  <a16:creationId xmlns:a16="http://schemas.microsoft.com/office/drawing/2014/main" id="{97D427E9-0855-446D-A498-7373E73FC625}"/>
                </a:ext>
              </a:extLst>
            </p:cNvPr>
            <p:cNvSpPr/>
            <p:nvPr/>
          </p:nvSpPr>
          <p:spPr>
            <a:xfrm>
              <a:off x="5060562" y="3269227"/>
              <a:ext cx="344129" cy="344129"/>
            </a:xfrm>
            <a:prstGeom prst="ellipse">
              <a:avLst/>
            </a:prstGeom>
            <a:solidFill>
              <a:schemeClr val="accent3">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E2BC732-5B71-471A-B93E-427570DAA440}"/>
                </a:ext>
              </a:extLst>
            </p:cNvPr>
            <p:cNvSpPr/>
            <p:nvPr/>
          </p:nvSpPr>
          <p:spPr>
            <a:xfrm>
              <a:off x="4351802" y="3441291"/>
              <a:ext cx="344129" cy="344129"/>
            </a:xfrm>
            <a:prstGeom prst="ellipse">
              <a:avLst/>
            </a:prstGeom>
            <a:solidFill>
              <a:schemeClr val="accent6">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AC9210B-4A07-442D-AE0C-9844DE69F372}"/>
                </a:ext>
              </a:extLst>
            </p:cNvPr>
            <p:cNvSpPr/>
            <p:nvPr/>
          </p:nvSpPr>
          <p:spPr>
            <a:xfrm>
              <a:off x="5184301" y="2526739"/>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B89E19C-788D-4D19-ADAA-F6C3674F53A0}"/>
                </a:ext>
              </a:extLst>
            </p:cNvPr>
            <p:cNvSpPr/>
            <p:nvPr/>
          </p:nvSpPr>
          <p:spPr>
            <a:xfrm>
              <a:off x="4878665" y="3898099"/>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6731EAF-8D0F-4D92-99B4-83A9E2D24CC5}"/>
                </a:ext>
              </a:extLst>
            </p:cNvPr>
            <p:cNvSpPr/>
            <p:nvPr/>
          </p:nvSpPr>
          <p:spPr>
            <a:xfrm>
              <a:off x="3810192" y="2889311"/>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00" name="连接符: 曲线 99">
              <a:extLst>
                <a:ext uri="{FF2B5EF4-FFF2-40B4-BE49-F238E27FC236}">
                  <a16:creationId xmlns:a16="http://schemas.microsoft.com/office/drawing/2014/main" id="{F9FCDCE1-0610-40B2-8810-077373C92370}"/>
                </a:ext>
              </a:extLst>
            </p:cNvPr>
            <p:cNvCxnSpPr>
              <a:cxnSpLocks/>
              <a:stCxn id="99" idx="2"/>
              <a:endCxn id="99" idx="0"/>
            </p:cNvCxnSpPr>
            <p:nvPr/>
          </p:nvCxnSpPr>
          <p:spPr>
            <a:xfrm rot="10800000" flipH="1">
              <a:off x="3810191" y="2889312"/>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连接符: 曲线 100">
              <a:extLst>
                <a:ext uri="{FF2B5EF4-FFF2-40B4-BE49-F238E27FC236}">
                  <a16:creationId xmlns:a16="http://schemas.microsoft.com/office/drawing/2014/main" id="{2297E80E-DD70-4DDA-B572-4782180659ED}"/>
                </a:ext>
              </a:extLst>
            </p:cNvPr>
            <p:cNvCxnSpPr>
              <a:cxnSpLocks/>
              <a:stCxn id="94" idx="2"/>
              <a:endCxn id="99" idx="6"/>
            </p:cNvCxnSpPr>
            <p:nvPr/>
          </p:nvCxnSpPr>
          <p:spPr>
            <a:xfrm rot="10800000" flipV="1">
              <a:off x="4154321" y="2889310"/>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连接符: 曲线 101">
              <a:extLst>
                <a:ext uri="{FF2B5EF4-FFF2-40B4-BE49-F238E27FC236}">
                  <a16:creationId xmlns:a16="http://schemas.microsoft.com/office/drawing/2014/main" id="{04AEA7BE-C144-4CCB-8D1C-A79EE4F2BACC}"/>
                </a:ext>
              </a:extLst>
            </p:cNvPr>
            <p:cNvCxnSpPr>
              <a:cxnSpLocks/>
              <a:stCxn id="94" idx="6"/>
              <a:endCxn id="97" idx="3"/>
            </p:cNvCxnSpPr>
            <p:nvPr/>
          </p:nvCxnSpPr>
          <p:spPr>
            <a:xfrm flipV="1">
              <a:off x="4867996" y="2820471"/>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连接符: 曲线 102">
              <a:extLst>
                <a:ext uri="{FF2B5EF4-FFF2-40B4-BE49-F238E27FC236}">
                  <a16:creationId xmlns:a16="http://schemas.microsoft.com/office/drawing/2014/main" id="{0511EA95-9673-4D6F-9D55-49C7F6DEE51F}"/>
                </a:ext>
              </a:extLst>
            </p:cNvPr>
            <p:cNvCxnSpPr>
              <a:cxnSpLocks/>
              <a:stCxn id="95" idx="0"/>
              <a:endCxn id="97" idx="4"/>
            </p:cNvCxnSpPr>
            <p:nvPr/>
          </p:nvCxnSpPr>
          <p:spPr>
            <a:xfrm rot="5400000" flipH="1" flipV="1">
              <a:off x="5095317" y="3008179"/>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连接符: 曲线 103">
              <a:extLst>
                <a:ext uri="{FF2B5EF4-FFF2-40B4-BE49-F238E27FC236}">
                  <a16:creationId xmlns:a16="http://schemas.microsoft.com/office/drawing/2014/main" id="{CD29B992-5239-4921-84A7-D05AB5695AD2}"/>
                </a:ext>
              </a:extLst>
            </p:cNvPr>
            <p:cNvCxnSpPr>
              <a:cxnSpLocks/>
              <a:stCxn id="96" idx="5"/>
              <a:endCxn id="98" idx="2"/>
            </p:cNvCxnSpPr>
            <p:nvPr/>
          </p:nvCxnSpPr>
          <p:spPr>
            <a:xfrm rot="16200000" flipH="1">
              <a:off x="4594529" y="3786027"/>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连接符: 曲线 104">
              <a:extLst>
                <a:ext uri="{FF2B5EF4-FFF2-40B4-BE49-F238E27FC236}">
                  <a16:creationId xmlns:a16="http://schemas.microsoft.com/office/drawing/2014/main" id="{4CDDE30D-ADB2-4DFB-9785-169EC2CE4358}"/>
                </a:ext>
              </a:extLst>
            </p:cNvPr>
            <p:cNvCxnSpPr>
              <a:cxnSpLocks/>
              <a:stCxn id="95" idx="4"/>
              <a:endCxn id="98" idx="7"/>
            </p:cNvCxnSpPr>
            <p:nvPr/>
          </p:nvCxnSpPr>
          <p:spPr>
            <a:xfrm rot="5400000">
              <a:off x="5034942" y="3750811"/>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连接符: 曲线 105">
              <a:extLst>
                <a:ext uri="{FF2B5EF4-FFF2-40B4-BE49-F238E27FC236}">
                  <a16:creationId xmlns:a16="http://schemas.microsoft.com/office/drawing/2014/main" id="{34A6836E-66BB-45F0-9DDB-CCB4E537CF67}"/>
                </a:ext>
              </a:extLst>
            </p:cNvPr>
            <p:cNvCxnSpPr>
              <a:cxnSpLocks/>
              <a:stCxn id="96" idx="0"/>
              <a:endCxn id="94" idx="4"/>
            </p:cNvCxnSpPr>
            <p:nvPr/>
          </p:nvCxnSpPr>
          <p:spPr>
            <a:xfrm rot="5400000" flipH="1" flipV="1">
              <a:off x="4419941" y="3165301"/>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连接符: 曲线 106">
              <a:extLst>
                <a:ext uri="{FF2B5EF4-FFF2-40B4-BE49-F238E27FC236}">
                  <a16:creationId xmlns:a16="http://schemas.microsoft.com/office/drawing/2014/main" id="{C9314A7B-7781-4F8C-8BA1-033E04E42D9C}"/>
                </a:ext>
              </a:extLst>
            </p:cNvPr>
            <p:cNvCxnSpPr>
              <a:cxnSpLocks/>
              <a:stCxn id="94" idx="3"/>
              <a:endCxn id="96" idx="1"/>
            </p:cNvCxnSpPr>
            <p:nvPr/>
          </p:nvCxnSpPr>
          <p:spPr>
            <a:xfrm rot="5400000">
              <a:off x="4247877" y="3165301"/>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连接符: 曲线 107">
              <a:extLst>
                <a:ext uri="{FF2B5EF4-FFF2-40B4-BE49-F238E27FC236}">
                  <a16:creationId xmlns:a16="http://schemas.microsoft.com/office/drawing/2014/main" id="{55D97C28-E5B0-485B-AC81-A9D7D6A3EFC2}"/>
                </a:ext>
              </a:extLst>
            </p:cNvPr>
            <p:cNvCxnSpPr>
              <a:cxnSpLocks/>
              <a:stCxn id="95" idx="1"/>
              <a:endCxn id="96" idx="6"/>
            </p:cNvCxnSpPr>
            <p:nvPr/>
          </p:nvCxnSpPr>
          <p:spPr>
            <a:xfrm rot="16200000" flipH="1" flipV="1">
              <a:off x="4756579" y="3258976"/>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连接符: 曲线 108">
              <a:extLst>
                <a:ext uri="{FF2B5EF4-FFF2-40B4-BE49-F238E27FC236}">
                  <a16:creationId xmlns:a16="http://schemas.microsoft.com/office/drawing/2014/main" id="{D42ABA1A-A0AE-42F8-849A-1DF3B0EDCB19}"/>
                </a:ext>
              </a:extLst>
            </p:cNvPr>
            <p:cNvCxnSpPr>
              <a:cxnSpLocks/>
              <a:stCxn id="97" idx="0"/>
              <a:endCxn id="97" idx="6"/>
            </p:cNvCxnSpPr>
            <p:nvPr/>
          </p:nvCxnSpPr>
          <p:spPr>
            <a:xfrm rot="16200000" flipH="1">
              <a:off x="5356365" y="2526739"/>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连接符: 曲线 109">
              <a:extLst>
                <a:ext uri="{FF2B5EF4-FFF2-40B4-BE49-F238E27FC236}">
                  <a16:creationId xmlns:a16="http://schemas.microsoft.com/office/drawing/2014/main" id="{7E6371B2-538C-4F05-912F-5F30B8F6F812}"/>
                </a:ext>
              </a:extLst>
            </p:cNvPr>
            <p:cNvCxnSpPr>
              <a:cxnSpLocks/>
              <a:stCxn id="98" idx="4"/>
              <a:endCxn id="98" idx="6"/>
            </p:cNvCxnSpPr>
            <p:nvPr/>
          </p:nvCxnSpPr>
          <p:spPr>
            <a:xfrm rot="5400000" flipH="1" flipV="1">
              <a:off x="5050730" y="4070164"/>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连接符: 曲线 110">
              <a:extLst>
                <a:ext uri="{FF2B5EF4-FFF2-40B4-BE49-F238E27FC236}">
                  <a16:creationId xmlns:a16="http://schemas.microsoft.com/office/drawing/2014/main" id="{63618232-708D-4C02-9848-2E2F57914149}"/>
                </a:ext>
              </a:extLst>
            </p:cNvPr>
            <p:cNvCxnSpPr>
              <a:cxnSpLocks/>
              <a:stCxn id="95" idx="1"/>
              <a:endCxn id="94" idx="5"/>
            </p:cNvCxnSpPr>
            <p:nvPr/>
          </p:nvCxnSpPr>
          <p:spPr>
            <a:xfrm rot="16200000" flipV="1">
              <a:off x="4809956" y="3018621"/>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连接符: 曲线 111">
              <a:extLst>
                <a:ext uri="{FF2B5EF4-FFF2-40B4-BE49-F238E27FC236}">
                  <a16:creationId xmlns:a16="http://schemas.microsoft.com/office/drawing/2014/main" id="{E992B8C5-FF64-49E3-BB2F-74D3361D77D4}"/>
                </a:ext>
              </a:extLst>
            </p:cNvPr>
            <p:cNvCxnSpPr>
              <a:cxnSpLocks/>
              <a:stCxn id="96" idx="6"/>
              <a:endCxn id="95" idx="3"/>
            </p:cNvCxnSpPr>
            <p:nvPr/>
          </p:nvCxnSpPr>
          <p:spPr>
            <a:xfrm flipV="1">
              <a:off x="4695931" y="3562959"/>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连接符: 曲线 112">
              <a:extLst>
                <a:ext uri="{FF2B5EF4-FFF2-40B4-BE49-F238E27FC236}">
                  <a16:creationId xmlns:a16="http://schemas.microsoft.com/office/drawing/2014/main" id="{8782F9C2-69C6-4DA1-84E3-09748E6F943C}"/>
                </a:ext>
              </a:extLst>
            </p:cNvPr>
            <p:cNvCxnSpPr>
              <a:cxnSpLocks/>
              <a:stCxn id="96" idx="2"/>
              <a:endCxn id="99" idx="5"/>
            </p:cNvCxnSpPr>
            <p:nvPr/>
          </p:nvCxnSpPr>
          <p:spPr>
            <a:xfrm rot="10800000">
              <a:off x="4103924" y="3183044"/>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05B6A1B2-E824-43DF-BB5E-B5DCB144BCDD}"/>
              </a:ext>
            </a:extLst>
          </p:cNvPr>
          <p:cNvGrpSpPr/>
          <p:nvPr/>
        </p:nvGrpSpPr>
        <p:grpSpPr>
          <a:xfrm>
            <a:off x="5495756" y="2692247"/>
            <a:ext cx="1414018" cy="1411756"/>
            <a:chOff x="6106005" y="2554710"/>
            <a:chExt cx="1560840" cy="1558343"/>
          </a:xfrm>
        </p:grpSpPr>
        <p:sp>
          <p:nvSpPr>
            <p:cNvPr id="134" name="椭圆 133">
              <a:extLst>
                <a:ext uri="{FF2B5EF4-FFF2-40B4-BE49-F238E27FC236}">
                  <a16:creationId xmlns:a16="http://schemas.microsoft.com/office/drawing/2014/main" id="{5E603F92-F13E-437F-A881-42A7307C9356}"/>
                </a:ext>
              </a:extLst>
            </p:cNvPr>
            <p:cNvSpPr/>
            <p:nvPr/>
          </p:nvSpPr>
          <p:spPr>
            <a:xfrm>
              <a:off x="6754305" y="2727767"/>
              <a:ext cx="312605" cy="312605"/>
            </a:xfrm>
            <a:prstGeom prst="ellipse">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135" name="椭圆 134">
              <a:extLst>
                <a:ext uri="{FF2B5EF4-FFF2-40B4-BE49-F238E27FC236}">
                  <a16:creationId xmlns:a16="http://schemas.microsoft.com/office/drawing/2014/main" id="{6F605E1C-A858-4BC1-AD70-0C1FE443D20E}"/>
                </a:ext>
              </a:extLst>
            </p:cNvPr>
            <p:cNvSpPr/>
            <p:nvPr/>
          </p:nvSpPr>
          <p:spPr>
            <a:xfrm>
              <a:off x="7241836" y="3229183"/>
              <a:ext cx="312605" cy="312605"/>
            </a:xfrm>
            <a:prstGeom prst="ellipse">
              <a:avLst/>
            </a:prstGeom>
            <a:solidFill>
              <a:schemeClr val="accent3">
                <a:lumMod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0DC04D9-D1F5-46AC-AB14-0285FF314266}"/>
                </a:ext>
              </a:extLst>
            </p:cNvPr>
            <p:cNvSpPr/>
            <p:nvPr/>
          </p:nvSpPr>
          <p:spPr>
            <a:xfrm>
              <a:off x="6598002" y="3385486"/>
              <a:ext cx="312605" cy="312605"/>
            </a:xfrm>
            <a:prstGeom prst="ellipse">
              <a:avLst/>
            </a:prstGeom>
            <a:solidFill>
              <a:schemeClr val="accent6">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a:extLst>
                <a:ext uri="{FF2B5EF4-FFF2-40B4-BE49-F238E27FC236}">
                  <a16:creationId xmlns:a16="http://schemas.microsoft.com/office/drawing/2014/main" id="{5929AF22-B1B5-4F1E-8578-D5957C08854E}"/>
                </a:ext>
              </a:extLst>
            </p:cNvPr>
            <p:cNvSpPr/>
            <p:nvPr/>
          </p:nvSpPr>
          <p:spPr>
            <a:xfrm>
              <a:off x="7354240" y="2554711"/>
              <a:ext cx="312605" cy="31260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E58D722-EC66-46A9-B557-B56B9FD22482}"/>
                </a:ext>
              </a:extLst>
            </p:cNvPr>
            <p:cNvSpPr/>
            <p:nvPr/>
          </p:nvSpPr>
          <p:spPr>
            <a:xfrm>
              <a:off x="7076602" y="3800448"/>
              <a:ext cx="312605" cy="31260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ECFC566-A2A3-4DE9-A67D-6C2B7AE191C6}"/>
                </a:ext>
              </a:extLst>
            </p:cNvPr>
            <p:cNvSpPr/>
            <p:nvPr/>
          </p:nvSpPr>
          <p:spPr>
            <a:xfrm>
              <a:off x="6106006" y="2884070"/>
              <a:ext cx="312605" cy="312605"/>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0" name="连接符: 曲线 139">
              <a:extLst>
                <a:ext uri="{FF2B5EF4-FFF2-40B4-BE49-F238E27FC236}">
                  <a16:creationId xmlns:a16="http://schemas.microsoft.com/office/drawing/2014/main" id="{4F776B78-7924-4DD6-9EFB-DA9DF28FD096}"/>
                </a:ext>
              </a:extLst>
            </p:cNvPr>
            <p:cNvCxnSpPr>
              <a:cxnSpLocks/>
              <a:stCxn id="139" idx="2"/>
              <a:endCxn id="139" idx="0"/>
            </p:cNvCxnSpPr>
            <p:nvPr/>
          </p:nvCxnSpPr>
          <p:spPr>
            <a:xfrm rot="10800000" flipH="1">
              <a:off x="6106005" y="2884071"/>
              <a:ext cx="156303" cy="156303"/>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连接符: 曲线 140">
              <a:extLst>
                <a:ext uri="{FF2B5EF4-FFF2-40B4-BE49-F238E27FC236}">
                  <a16:creationId xmlns:a16="http://schemas.microsoft.com/office/drawing/2014/main" id="{112E76C1-1BAE-4F9A-8DB6-7D5D72D37441}"/>
                </a:ext>
              </a:extLst>
            </p:cNvPr>
            <p:cNvCxnSpPr>
              <a:cxnSpLocks/>
              <a:stCxn id="134" idx="2"/>
              <a:endCxn id="139" idx="6"/>
            </p:cNvCxnSpPr>
            <p:nvPr/>
          </p:nvCxnSpPr>
          <p:spPr>
            <a:xfrm rot="10800000" flipV="1">
              <a:off x="6418611" y="2884069"/>
              <a:ext cx="335694"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连接符: 曲线 141">
              <a:extLst>
                <a:ext uri="{FF2B5EF4-FFF2-40B4-BE49-F238E27FC236}">
                  <a16:creationId xmlns:a16="http://schemas.microsoft.com/office/drawing/2014/main" id="{A503DCDB-00C8-47EE-89FA-023B241A6548}"/>
                </a:ext>
              </a:extLst>
            </p:cNvPr>
            <p:cNvCxnSpPr>
              <a:cxnSpLocks/>
              <a:stCxn id="134" idx="6"/>
              <a:endCxn id="137" idx="3"/>
            </p:cNvCxnSpPr>
            <p:nvPr/>
          </p:nvCxnSpPr>
          <p:spPr>
            <a:xfrm flipV="1">
              <a:off x="7066910" y="2821536"/>
              <a:ext cx="333110" cy="625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连接符: 曲线 142">
              <a:extLst>
                <a:ext uri="{FF2B5EF4-FFF2-40B4-BE49-F238E27FC236}">
                  <a16:creationId xmlns:a16="http://schemas.microsoft.com/office/drawing/2014/main" id="{353652A4-8704-4C17-9897-AA0F7D894710}"/>
                </a:ext>
              </a:extLst>
            </p:cNvPr>
            <p:cNvCxnSpPr>
              <a:cxnSpLocks/>
              <a:stCxn id="135" idx="0"/>
              <a:endCxn id="137" idx="4"/>
            </p:cNvCxnSpPr>
            <p:nvPr/>
          </p:nvCxnSpPr>
          <p:spPr>
            <a:xfrm rot="5400000" flipH="1" flipV="1">
              <a:off x="7273407" y="2992049"/>
              <a:ext cx="361867" cy="1124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连接符: 曲线 143">
              <a:extLst>
                <a:ext uri="{FF2B5EF4-FFF2-40B4-BE49-F238E27FC236}">
                  <a16:creationId xmlns:a16="http://schemas.microsoft.com/office/drawing/2014/main" id="{6C82ECCA-831B-4A49-86D1-BD9400F5358A}"/>
                </a:ext>
              </a:extLst>
            </p:cNvPr>
            <p:cNvCxnSpPr>
              <a:cxnSpLocks/>
              <a:stCxn id="136" idx="5"/>
              <a:endCxn id="138" idx="2"/>
            </p:cNvCxnSpPr>
            <p:nvPr/>
          </p:nvCxnSpPr>
          <p:spPr>
            <a:xfrm rot="16200000" flipH="1">
              <a:off x="6818494" y="3698642"/>
              <a:ext cx="304440" cy="2117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连接符: 曲线 144">
              <a:extLst>
                <a:ext uri="{FF2B5EF4-FFF2-40B4-BE49-F238E27FC236}">
                  <a16:creationId xmlns:a16="http://schemas.microsoft.com/office/drawing/2014/main" id="{F0BB40B7-8F82-40C6-8F5B-830C0BC54B92}"/>
                </a:ext>
              </a:extLst>
            </p:cNvPr>
            <p:cNvCxnSpPr>
              <a:cxnSpLocks/>
              <a:stCxn id="135" idx="4"/>
              <a:endCxn id="138" idx="7"/>
            </p:cNvCxnSpPr>
            <p:nvPr/>
          </p:nvCxnSpPr>
          <p:spPr>
            <a:xfrm rot="5400000">
              <a:off x="7218563" y="3666652"/>
              <a:ext cx="304440" cy="547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连接符: 曲线 145">
              <a:extLst>
                <a:ext uri="{FF2B5EF4-FFF2-40B4-BE49-F238E27FC236}">
                  <a16:creationId xmlns:a16="http://schemas.microsoft.com/office/drawing/2014/main" id="{91BF8175-3F08-4584-837D-0286818A73AC}"/>
                </a:ext>
              </a:extLst>
            </p:cNvPr>
            <p:cNvCxnSpPr>
              <a:cxnSpLocks/>
              <a:stCxn id="136" idx="0"/>
              <a:endCxn id="134" idx="4"/>
            </p:cNvCxnSpPr>
            <p:nvPr/>
          </p:nvCxnSpPr>
          <p:spPr>
            <a:xfrm rot="5400000" flipH="1" flipV="1">
              <a:off x="6659899" y="3134778"/>
              <a:ext cx="345114" cy="156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连接符: 曲线 146">
              <a:extLst>
                <a:ext uri="{FF2B5EF4-FFF2-40B4-BE49-F238E27FC236}">
                  <a16:creationId xmlns:a16="http://schemas.microsoft.com/office/drawing/2014/main" id="{CF2A4BFC-27EB-4763-9A20-955C870E0F8C}"/>
                </a:ext>
              </a:extLst>
            </p:cNvPr>
            <p:cNvCxnSpPr>
              <a:cxnSpLocks/>
              <a:stCxn id="134" idx="3"/>
              <a:endCxn id="136" idx="1"/>
            </p:cNvCxnSpPr>
            <p:nvPr/>
          </p:nvCxnSpPr>
          <p:spPr>
            <a:xfrm rot="5400000">
              <a:off x="6503597" y="3134778"/>
              <a:ext cx="436675"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连接符: 曲线 147">
              <a:extLst>
                <a:ext uri="{FF2B5EF4-FFF2-40B4-BE49-F238E27FC236}">
                  <a16:creationId xmlns:a16="http://schemas.microsoft.com/office/drawing/2014/main" id="{2C7F0DFF-5F0E-4837-BD0A-55F96F0CA496}"/>
                </a:ext>
              </a:extLst>
            </p:cNvPr>
            <p:cNvCxnSpPr>
              <a:cxnSpLocks/>
              <a:stCxn id="135" idx="1"/>
              <a:endCxn id="136" idx="6"/>
            </p:cNvCxnSpPr>
            <p:nvPr/>
          </p:nvCxnSpPr>
          <p:spPr>
            <a:xfrm rot="16200000" flipH="1" flipV="1">
              <a:off x="6965699" y="3219872"/>
              <a:ext cx="266825" cy="377009"/>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连接符: 曲线 148">
              <a:extLst>
                <a:ext uri="{FF2B5EF4-FFF2-40B4-BE49-F238E27FC236}">
                  <a16:creationId xmlns:a16="http://schemas.microsoft.com/office/drawing/2014/main" id="{B3AF4AE4-9CBE-4052-B472-942221A05EBD}"/>
                </a:ext>
              </a:extLst>
            </p:cNvPr>
            <p:cNvCxnSpPr>
              <a:cxnSpLocks/>
              <a:stCxn id="137" idx="0"/>
              <a:endCxn id="137" idx="6"/>
            </p:cNvCxnSpPr>
            <p:nvPr/>
          </p:nvCxnSpPr>
          <p:spPr>
            <a:xfrm rot="16200000" flipH="1">
              <a:off x="7510542" y="2554711"/>
              <a:ext cx="156303" cy="156302"/>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连接符: 曲线 149">
              <a:extLst>
                <a:ext uri="{FF2B5EF4-FFF2-40B4-BE49-F238E27FC236}">
                  <a16:creationId xmlns:a16="http://schemas.microsoft.com/office/drawing/2014/main" id="{59BBF272-028F-4A1E-BCD2-0B032EFABEBE}"/>
                </a:ext>
              </a:extLst>
            </p:cNvPr>
            <p:cNvCxnSpPr>
              <a:cxnSpLocks/>
              <a:stCxn id="138" idx="4"/>
              <a:endCxn id="138" idx="6"/>
            </p:cNvCxnSpPr>
            <p:nvPr/>
          </p:nvCxnSpPr>
          <p:spPr>
            <a:xfrm rot="5400000" flipH="1" flipV="1">
              <a:off x="7232905" y="3956751"/>
              <a:ext cx="156302" cy="156302"/>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连接符: 曲线 150">
              <a:extLst>
                <a:ext uri="{FF2B5EF4-FFF2-40B4-BE49-F238E27FC236}">
                  <a16:creationId xmlns:a16="http://schemas.microsoft.com/office/drawing/2014/main" id="{425E5FF0-ADB1-4AE0-9C1C-CE1D9070F54E}"/>
                </a:ext>
              </a:extLst>
            </p:cNvPr>
            <p:cNvCxnSpPr>
              <a:cxnSpLocks/>
              <a:stCxn id="135" idx="1"/>
              <a:endCxn id="134" idx="5"/>
            </p:cNvCxnSpPr>
            <p:nvPr/>
          </p:nvCxnSpPr>
          <p:spPr>
            <a:xfrm rot="16200000" flipV="1">
              <a:off x="7014187" y="3001534"/>
              <a:ext cx="280373" cy="2664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曲线 151">
              <a:extLst>
                <a:ext uri="{FF2B5EF4-FFF2-40B4-BE49-F238E27FC236}">
                  <a16:creationId xmlns:a16="http://schemas.microsoft.com/office/drawing/2014/main" id="{667704A5-370B-490C-876F-CFB498EC3D84}"/>
                </a:ext>
              </a:extLst>
            </p:cNvPr>
            <p:cNvCxnSpPr>
              <a:cxnSpLocks/>
              <a:stCxn id="136" idx="6"/>
              <a:endCxn id="135" idx="3"/>
            </p:cNvCxnSpPr>
            <p:nvPr/>
          </p:nvCxnSpPr>
          <p:spPr>
            <a:xfrm flipV="1">
              <a:off x="6910607" y="3496008"/>
              <a:ext cx="377009" cy="45780"/>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连接符: 曲线 152">
              <a:extLst>
                <a:ext uri="{FF2B5EF4-FFF2-40B4-BE49-F238E27FC236}">
                  <a16:creationId xmlns:a16="http://schemas.microsoft.com/office/drawing/2014/main" id="{6C2E0FD4-5039-4ED1-8EA5-9B8ADBE77E12}"/>
                </a:ext>
              </a:extLst>
            </p:cNvPr>
            <p:cNvCxnSpPr>
              <a:cxnSpLocks/>
              <a:stCxn id="136" idx="2"/>
              <a:endCxn id="139" idx="5"/>
            </p:cNvCxnSpPr>
            <p:nvPr/>
          </p:nvCxnSpPr>
          <p:spPr>
            <a:xfrm rot="10800000">
              <a:off x="6372831" y="3150895"/>
              <a:ext cx="225171" cy="390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5" name="椭圆 164">
            <a:extLst>
              <a:ext uri="{FF2B5EF4-FFF2-40B4-BE49-F238E27FC236}">
                <a16:creationId xmlns:a16="http://schemas.microsoft.com/office/drawing/2014/main" id="{13FFA3BD-EEB5-44A0-A9C9-1148A08EC2C4}"/>
              </a:ext>
            </a:extLst>
          </p:cNvPr>
          <p:cNvSpPr/>
          <p:nvPr/>
        </p:nvSpPr>
        <p:spPr>
          <a:xfrm>
            <a:off x="7718042" y="2680920"/>
            <a:ext cx="312605" cy="31260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CC8F950C-3A71-4B82-A5EB-7E8EAF50FE71}"/>
              </a:ext>
            </a:extLst>
          </p:cNvPr>
          <p:cNvSpPr txBox="1"/>
          <p:nvPr/>
        </p:nvSpPr>
        <p:spPr>
          <a:xfrm>
            <a:off x="919743" y="4265795"/>
            <a:ext cx="959232" cy="246221"/>
          </a:xfrm>
          <a:prstGeom prst="rect">
            <a:avLst/>
          </a:prstGeom>
          <a:noFill/>
        </p:spPr>
        <p:txBody>
          <a:bodyPr wrap="square" rtlCol="0">
            <a:spAutoFit/>
          </a:bodyPr>
          <a:lstStyle/>
          <a:p>
            <a:r>
              <a:rPr lang="zh-CN" altLang="en-US" sz="1000" dirty="0"/>
              <a:t>初始态意见</a:t>
            </a:r>
          </a:p>
        </p:txBody>
      </p:sp>
      <p:sp>
        <p:nvSpPr>
          <p:cNvPr id="155" name="文本框 154">
            <a:extLst>
              <a:ext uri="{FF2B5EF4-FFF2-40B4-BE49-F238E27FC236}">
                <a16:creationId xmlns:a16="http://schemas.microsoft.com/office/drawing/2014/main" id="{E803AB8A-4666-48A7-B9D9-97C0C74965C9}"/>
              </a:ext>
            </a:extLst>
          </p:cNvPr>
          <p:cNvSpPr txBox="1"/>
          <p:nvPr/>
        </p:nvSpPr>
        <p:spPr>
          <a:xfrm>
            <a:off x="3361209" y="4247984"/>
            <a:ext cx="838218" cy="246221"/>
          </a:xfrm>
          <a:prstGeom prst="rect">
            <a:avLst/>
          </a:prstGeom>
          <a:noFill/>
        </p:spPr>
        <p:txBody>
          <a:bodyPr wrap="square" rtlCol="0">
            <a:spAutoFit/>
          </a:bodyPr>
          <a:lstStyle/>
          <a:p>
            <a:r>
              <a:rPr lang="zh-CN" altLang="en-US" sz="1000" dirty="0"/>
              <a:t>过渡态意见</a:t>
            </a:r>
          </a:p>
        </p:txBody>
      </p:sp>
      <p:sp>
        <p:nvSpPr>
          <p:cNvPr id="156" name="文本框 155">
            <a:extLst>
              <a:ext uri="{FF2B5EF4-FFF2-40B4-BE49-F238E27FC236}">
                <a16:creationId xmlns:a16="http://schemas.microsoft.com/office/drawing/2014/main" id="{7E95EDE5-C4B8-45F3-95DB-AE23AFF291F0}"/>
              </a:ext>
            </a:extLst>
          </p:cNvPr>
          <p:cNvSpPr txBox="1"/>
          <p:nvPr/>
        </p:nvSpPr>
        <p:spPr>
          <a:xfrm>
            <a:off x="5674105" y="4265795"/>
            <a:ext cx="1444449" cy="246221"/>
          </a:xfrm>
          <a:prstGeom prst="rect">
            <a:avLst/>
          </a:prstGeom>
          <a:noFill/>
        </p:spPr>
        <p:txBody>
          <a:bodyPr wrap="square" rtlCol="0">
            <a:spAutoFit/>
          </a:bodyPr>
          <a:lstStyle/>
          <a:p>
            <a:r>
              <a:rPr lang="zh-CN" altLang="en-US" sz="1000" dirty="0"/>
              <a:t>最终意见</a:t>
            </a:r>
            <a:r>
              <a:rPr lang="en-US" altLang="zh-CN" sz="1000" dirty="0"/>
              <a:t>/</a:t>
            </a:r>
            <a:r>
              <a:rPr lang="zh-CN" altLang="en-US" sz="1000" dirty="0"/>
              <a:t>恒稳态意见</a:t>
            </a:r>
          </a:p>
        </p:txBody>
      </p:sp>
      <p:sp>
        <p:nvSpPr>
          <p:cNvPr id="157" name="文本框 156">
            <a:extLst>
              <a:ext uri="{FF2B5EF4-FFF2-40B4-BE49-F238E27FC236}">
                <a16:creationId xmlns:a16="http://schemas.microsoft.com/office/drawing/2014/main" id="{FFCB41E0-287A-422D-B15B-1A3485EDB3BB}"/>
              </a:ext>
            </a:extLst>
          </p:cNvPr>
          <p:cNvSpPr txBox="1"/>
          <p:nvPr/>
        </p:nvSpPr>
        <p:spPr>
          <a:xfrm>
            <a:off x="4523866" y="2863873"/>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58" name="文本框 157">
            <a:extLst>
              <a:ext uri="{FF2B5EF4-FFF2-40B4-BE49-F238E27FC236}">
                <a16:creationId xmlns:a16="http://schemas.microsoft.com/office/drawing/2014/main" id="{A5B4DF9C-0D95-46C4-ACA7-8E47426D62C4}"/>
              </a:ext>
            </a:extLst>
          </p:cNvPr>
          <p:cNvSpPr txBox="1"/>
          <p:nvPr/>
        </p:nvSpPr>
        <p:spPr>
          <a:xfrm>
            <a:off x="2010093" y="2873597"/>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67" name="椭圆 166">
            <a:extLst>
              <a:ext uri="{FF2B5EF4-FFF2-40B4-BE49-F238E27FC236}">
                <a16:creationId xmlns:a16="http://schemas.microsoft.com/office/drawing/2014/main" id="{5DD78B74-B54F-4A0B-81EF-BC69CA16F301}"/>
              </a:ext>
            </a:extLst>
          </p:cNvPr>
          <p:cNvSpPr/>
          <p:nvPr/>
        </p:nvSpPr>
        <p:spPr>
          <a:xfrm>
            <a:off x="7729694" y="3409413"/>
            <a:ext cx="312605" cy="312605"/>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a:extLst>
              <a:ext uri="{FF2B5EF4-FFF2-40B4-BE49-F238E27FC236}">
                <a16:creationId xmlns:a16="http://schemas.microsoft.com/office/drawing/2014/main" id="{FD5FFD5F-C569-4AEC-BE0B-B67B30D51317}"/>
              </a:ext>
            </a:extLst>
          </p:cNvPr>
          <p:cNvSpPr txBox="1"/>
          <p:nvPr/>
        </p:nvSpPr>
        <p:spPr>
          <a:xfrm>
            <a:off x="7974216" y="2706808"/>
            <a:ext cx="814109" cy="246221"/>
          </a:xfrm>
          <a:prstGeom prst="rect">
            <a:avLst/>
          </a:prstGeom>
          <a:noFill/>
        </p:spPr>
        <p:txBody>
          <a:bodyPr wrap="square" rtlCol="0">
            <a:spAutoFit/>
          </a:bodyPr>
          <a:lstStyle/>
          <a:p>
            <a:pPr algn="ctr"/>
            <a:r>
              <a:rPr lang="zh-CN" altLang="en-US" sz="1000" dirty="0"/>
              <a:t>意见领袖</a:t>
            </a:r>
          </a:p>
        </p:txBody>
      </p:sp>
      <p:sp>
        <p:nvSpPr>
          <p:cNvPr id="169" name="文本框 168">
            <a:extLst>
              <a:ext uri="{FF2B5EF4-FFF2-40B4-BE49-F238E27FC236}">
                <a16:creationId xmlns:a16="http://schemas.microsoft.com/office/drawing/2014/main" id="{89FAE38A-6DA1-4758-B239-2FD5327C1157}"/>
              </a:ext>
            </a:extLst>
          </p:cNvPr>
          <p:cNvSpPr txBox="1"/>
          <p:nvPr/>
        </p:nvSpPr>
        <p:spPr>
          <a:xfrm>
            <a:off x="7974216" y="3444875"/>
            <a:ext cx="814109" cy="246221"/>
          </a:xfrm>
          <a:prstGeom prst="rect">
            <a:avLst/>
          </a:prstGeom>
          <a:noFill/>
        </p:spPr>
        <p:txBody>
          <a:bodyPr wrap="square" rtlCol="0">
            <a:spAutoFit/>
          </a:bodyPr>
          <a:lstStyle/>
          <a:p>
            <a:pPr algn="ctr"/>
            <a:r>
              <a:rPr lang="zh-CN" altLang="en-US" sz="1000" dirty="0"/>
              <a:t>普通用户</a:t>
            </a:r>
          </a:p>
        </p:txBody>
      </p:sp>
    </p:spTree>
    <p:extLst>
      <p:ext uri="{BB962C8B-B14F-4D97-AF65-F5344CB8AC3E}">
        <p14:creationId xmlns:p14="http://schemas.microsoft.com/office/powerpoint/2010/main" val="4215206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2BAF259-DE04-49D0-8F2E-B115FD36EDF7}"/>
                  </a:ext>
                </a:extLst>
              </p:cNvPr>
              <p:cNvSpPr txBox="1"/>
              <p:nvPr/>
            </p:nvSpPr>
            <p:spPr>
              <a:xfrm>
                <a:off x="463994" y="841049"/>
                <a:ext cx="5038281" cy="3845220"/>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将意见演化的迭代过程看做是一个马尔科夫链</a:t>
                </a:r>
                <a:r>
                  <a:rPr lang="zh-CN" altLang="en-US" dirty="0">
                    <a:latin typeface="+mn-ea"/>
                    <a:sym typeface="黑体" panose="02010609060101010101" pitchFamily="49" charset="-122"/>
                  </a:rPr>
                  <a:t>。输入用户的初始意见，经过转移矩阵</a:t>
                </a:r>
                <a:r>
                  <a:rPr lang="en-US" altLang="zh-CN" dirty="0">
                    <a:latin typeface="+mn-ea"/>
                    <a:sym typeface="黑体" panose="02010609060101010101" pitchFamily="49" charset="-122"/>
                  </a:rPr>
                  <a:t>P</a:t>
                </a:r>
                <a:r>
                  <a:rPr lang="zh-CN" altLang="en-US" dirty="0">
                    <a:latin typeface="+mn-ea"/>
                    <a:sym typeface="黑体" panose="02010609060101010101" pitchFamily="49" charset="-122"/>
                  </a:rPr>
                  <a:t>（即用户间的影响关系矩阵）的加权求和，得到用户意见的转移状态，最终到达恒稳态，用户意见不再继续发生变化。将</a:t>
                </a:r>
                <a:r>
                  <a:rPr lang="zh-CN" altLang="en-US" dirty="0">
                    <a:solidFill>
                      <a:srgbClr val="00B0F0"/>
                    </a:solidFill>
                    <a:latin typeface="+mn-ea"/>
                    <a:sym typeface="黑体" panose="02010609060101010101" pitchFamily="49" charset="-122"/>
                  </a:rPr>
                  <a:t>用户意见由</a:t>
                </a:r>
                <a:r>
                  <a:rPr lang="en-US" altLang="zh-CN" dirty="0">
                    <a:solidFill>
                      <a:srgbClr val="00B0F0"/>
                    </a:solidFill>
                    <a:latin typeface="+mn-ea"/>
                    <a:sym typeface="黑体" panose="02010609060101010101" pitchFamily="49" charset="-122"/>
                  </a:rPr>
                  <a:t>t-1</a:t>
                </a:r>
                <a:r>
                  <a:rPr lang="zh-CN" altLang="en-US" dirty="0">
                    <a:solidFill>
                      <a:srgbClr val="00B0F0"/>
                    </a:solidFill>
                    <a:latin typeface="+mn-ea"/>
                    <a:sym typeface="黑体" panose="02010609060101010101" pitchFamily="49" charset="-122"/>
                  </a:rPr>
                  <a:t>时刻转移到</a:t>
                </a:r>
                <a:r>
                  <a:rPr lang="en-US" altLang="zh-CN" dirty="0">
                    <a:solidFill>
                      <a:srgbClr val="00B0F0"/>
                    </a:solidFill>
                    <a:latin typeface="+mn-ea"/>
                    <a:sym typeface="黑体" panose="02010609060101010101" pitchFamily="49" charset="-122"/>
                  </a:rPr>
                  <a:t>t</a:t>
                </a:r>
                <a:r>
                  <a:rPr lang="zh-CN" altLang="en-US" dirty="0">
                    <a:solidFill>
                      <a:srgbClr val="00B0F0"/>
                    </a:solidFill>
                    <a:latin typeface="+mn-ea"/>
                    <a:sym typeface="黑体" panose="02010609060101010101" pitchFamily="49" charset="-122"/>
                  </a:rPr>
                  <a:t>时刻的过程写作</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r>
                        <m:rPr>
                          <m:sty m:val="p"/>
                        </m:rPr>
                        <a:rPr lang="en-US" altLang="zh-CN" sz="1400" b="0" i="0" smtClean="0">
                          <a:latin typeface="Cambria Math" panose="02040503050406030204" pitchFamily="18" charset="0"/>
                        </a:rPr>
                        <m:t>P</m:t>
                      </m:r>
                      <m:r>
                        <a:rPr lang="en-US" altLang="zh-CN" sz="1400">
                          <a:latin typeface="Cambria Math" panose="02040503050406030204" pitchFamily="18" charset="0"/>
                          <a:ea typeface="微软雅黑" panose="020B0503020204020204" pitchFamily="34" charset="-122"/>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m:oMathPara>
                </a14:m>
                <a:endParaRPr lang="en-US" altLang="zh-CN" dirty="0">
                  <a:latin typeface="+mn-ea"/>
                  <a:sym typeface="黑体" panose="02010609060101010101" pitchFamily="49" charset="-122"/>
                </a:endParaRPr>
              </a:p>
              <a:p>
                <a:pPr>
                  <a:lnSpc>
                    <a:spcPct val="200000"/>
                  </a:lnSpc>
                </a:pPr>
                <a:r>
                  <a:rPr lang="zh-CN" altLang="en-US" sz="1400" dirty="0">
                    <a:solidFill>
                      <a:srgbClr val="00B0F0"/>
                    </a:solidFill>
                  </a:rPr>
                  <a:t>如果已知网络的拓扑结构（也就是已知该转移矩阵）和初始状态的意见，我们就很容易知道每一个用户过渡状态的意见。然而已知用户的过渡状态意见反推网络拓扑结构是比较困难的。在本文中我们通过引入意见领袖来解决这个问题</a:t>
                </a:r>
                <a:endParaRPr lang="en-US" altLang="zh-CN" b="1" dirty="0">
                  <a:solidFill>
                    <a:srgbClr val="00B0F0"/>
                  </a:solidFill>
                  <a:latin typeface="+mn-ea"/>
                  <a:sym typeface="黑体" panose="02010609060101010101" pitchFamily="49" charset="-122"/>
                </a:endParaRPr>
              </a:p>
            </p:txBody>
          </p:sp>
        </mc:Choice>
        <mc:Fallback xmlns="">
          <p:sp>
            <p:nvSpPr>
              <p:cNvPr id="9" name="文本框 8">
                <a:extLst>
                  <a:ext uri="{FF2B5EF4-FFF2-40B4-BE49-F238E27FC236}">
                    <a16:creationId xmlns:a16="http://schemas.microsoft.com/office/drawing/2014/main" id="{F2BAF259-DE04-49D0-8F2E-B115FD36EDF7}"/>
                  </a:ext>
                </a:extLst>
              </p:cNvPr>
              <p:cNvSpPr txBox="1">
                <a:spLocks noRot="1" noChangeAspect="1" noMove="1" noResize="1" noEditPoints="1" noAdjustHandles="1" noChangeArrowheads="1" noChangeShapeType="1" noTextEdit="1"/>
              </p:cNvSpPr>
              <p:nvPr/>
            </p:nvSpPr>
            <p:spPr>
              <a:xfrm>
                <a:off x="463994" y="841049"/>
                <a:ext cx="5038281" cy="3845220"/>
              </a:xfrm>
              <a:prstGeom prst="rect">
                <a:avLst/>
              </a:prstGeom>
              <a:blipFill>
                <a:blip r:embed="rId5"/>
                <a:stretch>
                  <a:fillRect l="-363" r="-1209" b="-792"/>
                </a:stretch>
              </a:blipFill>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BE9FD70A-C21B-421C-90C9-C358B3E7EAA6}"/>
              </a:ext>
            </a:extLst>
          </p:cNvPr>
          <p:cNvGraphicFramePr>
            <a:graphicFrameLocks noChangeAspect="1"/>
          </p:cNvGraphicFramePr>
          <p:nvPr>
            <p:extLst>
              <p:ext uri="{D42A27DB-BD31-4B8C-83A1-F6EECF244321}">
                <p14:modId xmlns:p14="http://schemas.microsoft.com/office/powerpoint/2010/main" val="1721951272"/>
              </p:ext>
            </p:extLst>
          </p:nvPr>
        </p:nvGraphicFramePr>
        <p:xfrm>
          <a:off x="5502275" y="707053"/>
          <a:ext cx="3641725" cy="4113212"/>
        </p:xfrm>
        <a:graphic>
          <a:graphicData uri="http://schemas.openxmlformats.org/presentationml/2006/ole">
            <mc:AlternateContent xmlns:mc="http://schemas.openxmlformats.org/markup-compatibility/2006">
              <mc:Choice xmlns:v="urn:schemas-microsoft-com:vml" Requires="v">
                <p:oleObj spid="_x0000_s1491" r:id="rId6" imgW="13687393" imgH="15506533" progId="Visio.Drawing.15">
                  <p:embed/>
                </p:oleObj>
              </mc:Choice>
              <mc:Fallback>
                <p:oleObj r:id="rId6" imgW="13687393" imgH="15506533" progId="Visio.Drawing.15">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2275" y="707053"/>
                        <a:ext cx="3641725" cy="4113212"/>
                      </a:xfrm>
                      <a:prstGeom prst="rect">
                        <a:avLst/>
                      </a:prstGeom>
                      <a:noFill/>
                    </p:spPr>
                  </p:pic>
                </p:oleObj>
              </mc:Fallback>
            </mc:AlternateContent>
          </a:graphicData>
        </a:graphic>
      </p:graphicFrame>
    </p:spTree>
    <p:extLst>
      <p:ext uri="{BB962C8B-B14F-4D97-AF65-F5344CB8AC3E}">
        <p14:creationId xmlns:p14="http://schemas.microsoft.com/office/powerpoint/2010/main" val="1655189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9" name="文本框 8">
            <a:extLst>
              <a:ext uri="{FF2B5EF4-FFF2-40B4-BE49-F238E27FC236}">
                <a16:creationId xmlns:a16="http://schemas.microsoft.com/office/drawing/2014/main" id="{F2BAF259-DE04-49D0-8F2E-B115FD36EDF7}"/>
              </a:ext>
            </a:extLst>
          </p:cNvPr>
          <p:cNvSpPr txBox="1"/>
          <p:nvPr/>
        </p:nvSpPr>
        <p:spPr>
          <a:xfrm>
            <a:off x="463994" y="923011"/>
            <a:ext cx="6123457" cy="459678"/>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意见领袖的引入使得转移矩阵</a:t>
            </a:r>
            <a:r>
              <a:rPr lang="en-US" altLang="zh-CN" dirty="0">
                <a:solidFill>
                  <a:srgbClr val="00B0F0"/>
                </a:solidFill>
                <a:latin typeface="+mn-ea"/>
                <a:sym typeface="黑体" panose="02010609060101010101" pitchFamily="49" charset="-122"/>
              </a:rPr>
              <a:t>P</a:t>
            </a:r>
            <a:r>
              <a:rPr lang="zh-CN" altLang="en-US" dirty="0">
                <a:solidFill>
                  <a:srgbClr val="00B0F0"/>
                </a:solidFill>
                <a:latin typeface="+mn-ea"/>
                <a:sym typeface="黑体" panose="02010609060101010101" pitchFamily="49" charset="-122"/>
              </a:rPr>
              <a:t>有了特殊的结构。将转移表达式表示为：</a:t>
            </a:r>
            <a:endParaRPr lang="en-US" altLang="zh-CN" dirty="0">
              <a:solidFill>
                <a:srgbClr val="00B0F0"/>
              </a:solidFill>
              <a:latin typeface="+mn-ea"/>
              <a:sym typeface="黑体" panose="02010609060101010101" pitchFamily="49" charset="-122"/>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𝒀</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p>
                      </a:txBody>
                      <a:tcPr anchor="ctr">
                        <a:solidFill>
                          <a:schemeClr val="tx2">
                            <a:lumMod val="20000"/>
                            <a:lumOff val="8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endParaRPr lang="zh-CN"/>
                        </a:p>
                      </a:txBody>
                      <a:tcPr anchor="ctr">
                        <a:blipFill>
                          <a:blip r:embed="rId4"/>
                          <a:stretch>
                            <a:fillRect l="-1613" t="-633" r="-8065"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4"/>
                          <a:stretch>
                            <a:fillRect l="-1613" t="-101274" r="-8065" b="-1274"/>
                          </a:stretch>
                        </a:blipFill>
                      </a:tcPr>
                    </a:tc>
                    <a:extLst>
                      <a:ext uri="{0D108BD9-81ED-4DB2-BD59-A6C34878D82A}">
                        <a16:rowId xmlns:a16="http://schemas.microsoft.com/office/drawing/2014/main" val="727920516"/>
                      </a:ext>
                    </a:extLst>
                  </a:tr>
                </a:tbl>
              </a:graphicData>
            </a:graphic>
          </p:graphicFrame>
        </mc:Fallback>
      </mc:AlternateContent>
      <p:graphicFrame>
        <p:nvGraphicFramePr>
          <p:cNvPr id="11" name="表格 10">
            <a:extLst>
              <a:ext uri="{FF2B5EF4-FFF2-40B4-BE49-F238E27FC236}">
                <a16:creationId xmlns:a16="http://schemas.microsoft.com/office/drawing/2014/main" id="{0A8DF67F-812C-4484-8844-484330798CBF}"/>
              </a:ext>
            </a:extLst>
          </p:cNvPr>
          <p:cNvGraphicFramePr>
            <a:graphicFrameLocks noGrp="1"/>
          </p:cNvGraphicFramePr>
          <p:nvPr>
            <p:extLst>
              <p:ext uri="{D42A27DB-BD31-4B8C-83A1-F6EECF244321}">
                <p14:modId xmlns:p14="http://schemas.microsoft.com/office/powerpoint/2010/main" val="1665718203"/>
              </p:ext>
            </p:extLst>
          </p:nvPr>
        </p:nvGraphicFramePr>
        <p:xfrm>
          <a:off x="3936719" y="2195615"/>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00B050"/>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92D050"/>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r>
                        <a:rPr lang="en-US" altLang="zh-CN" b="1" dirty="0"/>
                        <a:t>B</a:t>
                      </a:r>
                      <a:endParaRPr lang="zh-CN" altLang="en-US" b="1" dirty="0"/>
                    </a:p>
                  </a:txBody>
                  <a:tcPr anchor="ctr">
                    <a:solidFill>
                      <a:srgbClr val="7030A0"/>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r>
                        <a:rPr lang="en-US" altLang="zh-CN" b="1" dirty="0"/>
                        <a:t>D</a:t>
                      </a:r>
                      <a:endParaRPr lang="zh-CN" altLang="en-US" b="1" dirty="0"/>
                    </a:p>
                  </a:txBody>
                  <a:tcPr anchor="ctr">
                    <a:solidFill>
                      <a:srgbClr val="00B0F0"/>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𝒀</m:t>
                                    </m:r>
                                  </m:e>
                                  <m:sub>
                                    <m:r>
                                      <a:rPr lang="en-US" altLang="zh-CN" b="1" i="1" smtClean="0">
                                        <a:latin typeface="Cambria Math" panose="02040503050406030204" pitchFamily="18" charset="0"/>
                                      </a:rPr>
                                      <m:t>𝒕</m:t>
                                    </m:r>
                                  </m:sub>
                                </m:sSub>
                              </m:oMath>
                            </m:oMathPara>
                          </a14:m>
                          <a:endParaRPr lang="zh-CN" altLang="en-US" b="1" dirty="0"/>
                        </a:p>
                      </a:txBody>
                      <a:tcPr anchor="ctr">
                        <a:solidFill>
                          <a:schemeClr val="accent3">
                            <a:lumMod val="60000"/>
                            <a:lumOff val="4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endParaRPr lang="zh-CN"/>
                        </a:p>
                      </a:txBody>
                      <a:tcPr anchor="ctr">
                        <a:blipFill>
                          <a:blip r:embed="rId5"/>
                          <a:stretch>
                            <a:fillRect l="-1563" t="-633" r="-7813"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5"/>
                          <a:stretch>
                            <a:fillRect l="-1563" t="-101274" r="-7813" b="-1274"/>
                          </a:stretch>
                        </a:blipFill>
                      </a:tcPr>
                    </a:tc>
                    <a:extLst>
                      <a:ext uri="{0D108BD9-81ED-4DB2-BD59-A6C34878D82A}">
                        <a16:rowId xmlns:a16="http://schemas.microsoft.com/office/drawing/2014/main" val="727920516"/>
                      </a:ext>
                    </a:extLst>
                  </a:tr>
                </a:tbl>
              </a:graphicData>
            </a:graphic>
          </p:graphicFrame>
        </mc:Fallback>
      </mc:AlternateContent>
      <p:sp>
        <p:nvSpPr>
          <p:cNvPr id="13" name="乘号 12">
            <a:extLst>
              <a:ext uri="{FF2B5EF4-FFF2-40B4-BE49-F238E27FC236}">
                <a16:creationId xmlns:a16="http://schemas.microsoft.com/office/drawing/2014/main" id="{575D7A7F-5767-448D-B75F-D63F2944B9CF}"/>
              </a:ext>
            </a:extLst>
          </p:cNvPr>
          <p:cNvSpPr/>
          <p:nvPr/>
        </p:nvSpPr>
        <p:spPr>
          <a:xfrm>
            <a:off x="6366410" y="2889786"/>
            <a:ext cx="302064" cy="327466"/>
          </a:xfrm>
          <a:prstGeom prst="mathMultiply">
            <a:avLst/>
          </a:prstGeom>
        </p:spPr>
        <p:style>
          <a:lnRef idx="1">
            <a:schemeClr val="accent6"/>
          </a:lnRef>
          <a:fillRef idx="3">
            <a:schemeClr val="accent6"/>
          </a:fillRef>
          <a:effectRef idx="2">
            <a:schemeClr val="accent6"/>
          </a:effectRef>
          <a:fontRef idx="minor">
            <a:schemeClr val="lt1"/>
          </a:fontRef>
        </p:style>
        <p:txBody>
          <a:bodyPr anchor="ctr"/>
          <a:lstStyle/>
          <a:p>
            <a:pPr algn="ctr"/>
            <a:endParaRPr lang="zh-CN" altLang="en-US" noProof="1"/>
          </a:p>
        </p:txBody>
      </p:sp>
      <p:sp>
        <p:nvSpPr>
          <p:cNvPr id="14" name="等于号 8">
            <a:extLst>
              <a:ext uri="{FF2B5EF4-FFF2-40B4-BE49-F238E27FC236}">
                <a16:creationId xmlns:a16="http://schemas.microsoft.com/office/drawing/2014/main" id="{5FDB842E-C4F9-4B39-B64A-8378403F054B}"/>
              </a:ext>
            </a:extLst>
          </p:cNvPr>
          <p:cNvSpPr/>
          <p:nvPr/>
        </p:nvSpPr>
        <p:spPr>
          <a:xfrm>
            <a:off x="2674147" y="3003617"/>
            <a:ext cx="393937" cy="290181"/>
          </a:xfrm>
          <a:prstGeom prst="mathEqua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grpSp>
        <p:nvGrpSpPr>
          <p:cNvPr id="15" name="组合 14">
            <a:extLst>
              <a:ext uri="{FF2B5EF4-FFF2-40B4-BE49-F238E27FC236}">
                <a16:creationId xmlns:a16="http://schemas.microsoft.com/office/drawing/2014/main" id="{24696FF3-A568-4C1D-9028-461522B19EA0}"/>
              </a:ext>
            </a:extLst>
          </p:cNvPr>
          <p:cNvGrpSpPr/>
          <p:nvPr/>
        </p:nvGrpSpPr>
        <p:grpSpPr>
          <a:xfrm>
            <a:off x="3513366" y="2231835"/>
            <a:ext cx="336673" cy="1722660"/>
            <a:chOff x="4055463" y="3340758"/>
            <a:chExt cx="336673" cy="172266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26CB314-3285-41F6-833E-989A8A4CBFBD}"/>
                    </a:ext>
                  </a:extLst>
                </p:cNvPr>
                <p:cNvSpPr txBox="1"/>
                <p:nvPr/>
              </p:nvSpPr>
              <p:spPr>
                <a:xfrm>
                  <a:off x="4062698" y="3340758"/>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126CB314-3285-41F6-833E-989A8A4CBFBD}"/>
                    </a:ext>
                  </a:extLst>
                </p:cNvPr>
                <p:cNvSpPr txBox="1">
                  <a:spLocks noRot="1" noChangeAspect="1" noMove="1" noResize="1" noEditPoints="1" noAdjustHandles="1" noChangeArrowheads="1" noChangeShapeType="1" noTextEdit="1"/>
                </p:cNvSpPr>
                <p:nvPr/>
              </p:nvSpPr>
              <p:spPr>
                <a:xfrm>
                  <a:off x="4062698" y="3340758"/>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FA81D16-44C3-43A9-9C7F-B4CF064A8F72}"/>
                    </a:ext>
                  </a:extLst>
                </p:cNvPr>
                <p:cNvSpPr txBox="1"/>
                <p:nvPr/>
              </p:nvSpPr>
              <p:spPr>
                <a:xfrm>
                  <a:off x="4055463" y="3840712"/>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1FA81D16-44C3-43A9-9C7F-B4CF064A8F72}"/>
                    </a:ext>
                  </a:extLst>
                </p:cNvPr>
                <p:cNvSpPr txBox="1">
                  <a:spLocks noRot="1" noChangeAspect="1" noMove="1" noResize="1" noEditPoints="1" noAdjustHandles="1" noChangeArrowheads="1" noChangeShapeType="1" noTextEdit="1"/>
                </p:cNvSpPr>
                <p:nvPr/>
              </p:nvSpPr>
              <p:spPr>
                <a:xfrm>
                  <a:off x="4055463" y="3840712"/>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3">
                  <a:extLst>
                    <a:ext uri="{FF2B5EF4-FFF2-40B4-BE49-F238E27FC236}">
                      <a16:creationId xmlns:a16="http://schemas.microsoft.com/office/drawing/2014/main" id="{F200B4F0-7CE2-4869-8A53-08734ED75D77}"/>
                    </a:ext>
                  </a:extLst>
                </p:cNvPr>
                <p:cNvSpPr txBox="1"/>
                <p:nvPr/>
              </p:nvSpPr>
              <p:spPr>
                <a:xfrm>
                  <a:off x="4062698" y="434066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18" name="文本框 13">
                  <a:extLst>
                    <a:ext uri="{FF2B5EF4-FFF2-40B4-BE49-F238E27FC236}">
                      <a16:creationId xmlns:a16="http://schemas.microsoft.com/office/drawing/2014/main" id="{F200B4F0-7CE2-4869-8A53-08734ED75D77}"/>
                    </a:ext>
                  </a:extLst>
                </p:cNvPr>
                <p:cNvSpPr txBox="1">
                  <a:spLocks noRot="1" noChangeAspect="1" noMove="1" noResize="1" noEditPoints="1" noAdjustHandles="1" noChangeArrowheads="1" noChangeShapeType="1" noTextEdit="1"/>
                </p:cNvSpPr>
                <p:nvPr/>
              </p:nvSpPr>
              <p:spPr>
                <a:xfrm>
                  <a:off x="4062698" y="4340666"/>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3">
                  <a:extLst>
                    <a:ext uri="{FF2B5EF4-FFF2-40B4-BE49-F238E27FC236}">
                      <a16:creationId xmlns:a16="http://schemas.microsoft.com/office/drawing/2014/main" id="{EE6F57FE-AB8D-4CD7-8F56-6C2314B2BF3F}"/>
                    </a:ext>
                  </a:extLst>
                </p:cNvPr>
                <p:cNvSpPr txBox="1"/>
                <p:nvPr/>
              </p:nvSpPr>
              <p:spPr>
                <a:xfrm>
                  <a:off x="4062698" y="476333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19" name="文本框 13">
                  <a:extLst>
                    <a:ext uri="{FF2B5EF4-FFF2-40B4-BE49-F238E27FC236}">
                      <a16:creationId xmlns:a16="http://schemas.microsoft.com/office/drawing/2014/main" id="{EE6F57FE-AB8D-4CD7-8F56-6C2314B2BF3F}"/>
                    </a:ext>
                  </a:extLst>
                </p:cNvPr>
                <p:cNvSpPr txBox="1">
                  <a:spLocks noRot="1" noChangeAspect="1" noMove="1" noResize="1" noEditPoints="1" noAdjustHandles="1" noChangeArrowheads="1" noChangeShapeType="1" noTextEdit="1"/>
                </p:cNvSpPr>
                <p:nvPr/>
              </p:nvSpPr>
              <p:spPr>
                <a:xfrm>
                  <a:off x="4062698" y="4763336"/>
                  <a:ext cx="329438" cy="300082"/>
                </a:xfrm>
                <a:prstGeom prst="rect">
                  <a:avLst/>
                </a:prstGeom>
                <a:blipFill>
                  <a:blip r:embed="rId9"/>
                  <a:stretch>
                    <a:fillRect/>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120226B7-CBBE-4D4C-A39D-3B69BE2483A7}"/>
              </a:ext>
            </a:extLst>
          </p:cNvPr>
          <p:cNvGrpSpPr/>
          <p:nvPr/>
        </p:nvGrpSpPr>
        <p:grpSpPr>
          <a:xfrm>
            <a:off x="4018510" y="1826283"/>
            <a:ext cx="1765040" cy="328020"/>
            <a:chOff x="4560607" y="2935206"/>
            <a:chExt cx="1765040" cy="328020"/>
          </a:xfrm>
        </p:grpSpPr>
        <mc:AlternateContent xmlns:mc="http://schemas.openxmlformats.org/markup-compatibility/2006" xmlns:a14="http://schemas.microsoft.com/office/drawing/2010/main">
          <mc:Choice Requires="a14">
            <p:sp>
              <p:nvSpPr>
                <p:cNvPr id="21" name="文本框 13">
                  <a:extLst>
                    <a:ext uri="{FF2B5EF4-FFF2-40B4-BE49-F238E27FC236}">
                      <a16:creationId xmlns:a16="http://schemas.microsoft.com/office/drawing/2014/main" id="{41CED1A8-FB9C-4116-B1C3-C1A7FADC1FAB}"/>
                    </a:ext>
                  </a:extLst>
                </p:cNvPr>
                <p:cNvSpPr txBox="1"/>
                <p:nvPr/>
              </p:nvSpPr>
              <p:spPr>
                <a:xfrm>
                  <a:off x="4560607"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1</m:t>
                            </m:r>
                          </m:sub>
                        </m:sSub>
                      </m:oMath>
                    </m:oMathPara>
                  </a14:m>
                  <a:endParaRPr lang="zh-CN" altLang="en-US" sz="1350" i="1" dirty="0">
                    <a:latin typeface="Cambria Math" panose="02040503050406030204" pitchFamily="18" charset="0"/>
                  </a:endParaRPr>
                </a:p>
              </p:txBody>
            </p:sp>
          </mc:Choice>
          <mc:Fallback xmlns="">
            <p:sp>
              <p:nvSpPr>
                <p:cNvPr id="21" name="文本框 13">
                  <a:extLst>
                    <a:ext uri="{FF2B5EF4-FFF2-40B4-BE49-F238E27FC236}">
                      <a16:creationId xmlns:a16="http://schemas.microsoft.com/office/drawing/2014/main" id="{41CED1A8-FB9C-4116-B1C3-C1A7FADC1FAB}"/>
                    </a:ext>
                  </a:extLst>
                </p:cNvPr>
                <p:cNvSpPr txBox="1">
                  <a:spLocks noRot="1" noChangeAspect="1" noMove="1" noResize="1" noEditPoints="1" noAdjustHandles="1" noChangeArrowheads="1" noChangeShapeType="1" noTextEdit="1"/>
                </p:cNvSpPr>
                <p:nvPr/>
              </p:nvSpPr>
              <p:spPr>
                <a:xfrm>
                  <a:off x="4560607" y="2935206"/>
                  <a:ext cx="329438" cy="30008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13">
                  <a:extLst>
                    <a:ext uri="{FF2B5EF4-FFF2-40B4-BE49-F238E27FC236}">
                      <a16:creationId xmlns:a16="http://schemas.microsoft.com/office/drawing/2014/main" id="{4188589B-37A1-4C6A-8483-724D55934731}"/>
                    </a:ext>
                  </a:extLst>
                </p:cNvPr>
                <p:cNvSpPr txBox="1"/>
                <p:nvPr/>
              </p:nvSpPr>
              <p:spPr>
                <a:xfrm>
                  <a:off x="5048762"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2</m:t>
                            </m:r>
                          </m:sub>
                        </m:sSub>
                      </m:oMath>
                    </m:oMathPara>
                  </a14:m>
                  <a:endParaRPr lang="zh-CN" altLang="en-US" sz="1350" i="1" dirty="0">
                    <a:latin typeface="Cambria Math" panose="02040503050406030204" pitchFamily="18" charset="0"/>
                  </a:endParaRPr>
                </a:p>
              </p:txBody>
            </p:sp>
          </mc:Choice>
          <mc:Fallback xmlns="">
            <p:sp>
              <p:nvSpPr>
                <p:cNvPr id="22" name="文本框 13">
                  <a:extLst>
                    <a:ext uri="{FF2B5EF4-FFF2-40B4-BE49-F238E27FC236}">
                      <a16:creationId xmlns:a16="http://schemas.microsoft.com/office/drawing/2014/main" id="{4188589B-37A1-4C6A-8483-724D55934731}"/>
                    </a:ext>
                  </a:extLst>
                </p:cNvPr>
                <p:cNvSpPr txBox="1">
                  <a:spLocks noRot="1" noChangeAspect="1" noMove="1" noResize="1" noEditPoints="1" noAdjustHandles="1" noChangeArrowheads="1" noChangeShapeType="1" noTextEdit="1"/>
                </p:cNvSpPr>
                <p:nvPr/>
              </p:nvSpPr>
              <p:spPr>
                <a:xfrm>
                  <a:off x="5048762" y="2935206"/>
                  <a:ext cx="329438" cy="30008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13">
                  <a:extLst>
                    <a:ext uri="{FF2B5EF4-FFF2-40B4-BE49-F238E27FC236}">
                      <a16:creationId xmlns:a16="http://schemas.microsoft.com/office/drawing/2014/main" id="{CB4F03A6-F017-4E94-9ECE-3D2EDD2DBF69}"/>
                    </a:ext>
                  </a:extLst>
                </p:cNvPr>
                <p:cNvSpPr txBox="1"/>
                <p:nvPr/>
              </p:nvSpPr>
              <p:spPr>
                <a:xfrm>
                  <a:off x="5536917" y="29377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3" name="文本框 13">
                  <a:extLst>
                    <a:ext uri="{FF2B5EF4-FFF2-40B4-BE49-F238E27FC236}">
                      <a16:creationId xmlns:a16="http://schemas.microsoft.com/office/drawing/2014/main" id="{CB4F03A6-F017-4E94-9ECE-3D2EDD2DBF69}"/>
                    </a:ext>
                  </a:extLst>
                </p:cNvPr>
                <p:cNvSpPr txBox="1">
                  <a:spLocks noRot="1" noChangeAspect="1" noMove="1" noResize="1" noEditPoints="1" noAdjustHandles="1" noChangeArrowheads="1" noChangeShapeType="1" noTextEdit="1"/>
                </p:cNvSpPr>
                <p:nvPr/>
              </p:nvSpPr>
              <p:spPr>
                <a:xfrm>
                  <a:off x="5536917" y="2937744"/>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13">
                  <a:extLst>
                    <a:ext uri="{FF2B5EF4-FFF2-40B4-BE49-F238E27FC236}">
                      <a16:creationId xmlns:a16="http://schemas.microsoft.com/office/drawing/2014/main" id="{9B9F53F5-0DF0-4BE2-8315-C21DC389587C}"/>
                    </a:ext>
                  </a:extLst>
                </p:cNvPr>
                <p:cNvSpPr txBox="1"/>
                <p:nvPr/>
              </p:nvSpPr>
              <p:spPr>
                <a:xfrm>
                  <a:off x="5996209" y="29631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4" name="文本框 13">
                  <a:extLst>
                    <a:ext uri="{FF2B5EF4-FFF2-40B4-BE49-F238E27FC236}">
                      <a16:creationId xmlns:a16="http://schemas.microsoft.com/office/drawing/2014/main" id="{9B9F53F5-0DF0-4BE2-8315-C21DC389587C}"/>
                    </a:ext>
                  </a:extLst>
                </p:cNvPr>
                <p:cNvSpPr txBox="1">
                  <a:spLocks noRot="1" noChangeAspect="1" noMove="1" noResize="1" noEditPoints="1" noAdjustHandles="1" noChangeArrowheads="1" noChangeShapeType="1" noTextEdit="1"/>
                </p:cNvSpPr>
                <p:nvPr/>
              </p:nvSpPr>
              <p:spPr>
                <a:xfrm>
                  <a:off x="5996209" y="2963144"/>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3FEE5495-F58A-40E5-A224-8D7FB3F93D7D}"/>
              </a:ext>
            </a:extLst>
          </p:cNvPr>
          <p:cNvGrpSpPr/>
          <p:nvPr/>
        </p:nvGrpSpPr>
        <p:grpSpPr>
          <a:xfrm>
            <a:off x="6923484" y="2205166"/>
            <a:ext cx="336673" cy="1722660"/>
            <a:chOff x="7465581" y="3314089"/>
            <a:chExt cx="336673" cy="1722660"/>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168305F-C516-4875-9916-72493EEA237B}"/>
                    </a:ext>
                  </a:extLst>
                </p:cNvPr>
                <p:cNvSpPr txBox="1"/>
                <p:nvPr/>
              </p:nvSpPr>
              <p:spPr>
                <a:xfrm>
                  <a:off x="7472816"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2168305F-C516-4875-9916-72493EEA237B}"/>
                    </a:ext>
                  </a:extLst>
                </p:cNvPr>
                <p:cNvSpPr txBox="1">
                  <a:spLocks noRot="1" noChangeAspect="1" noMove="1" noResize="1" noEditPoints="1" noAdjustHandles="1" noChangeArrowheads="1" noChangeShapeType="1" noTextEdit="1"/>
                </p:cNvSpPr>
                <p:nvPr/>
              </p:nvSpPr>
              <p:spPr>
                <a:xfrm>
                  <a:off x="7472816" y="3314089"/>
                  <a:ext cx="329438" cy="30008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D5309B7-B474-493B-A00D-E0FFF823DCD4}"/>
                    </a:ext>
                  </a:extLst>
                </p:cNvPr>
                <p:cNvSpPr txBox="1"/>
                <p:nvPr/>
              </p:nvSpPr>
              <p:spPr>
                <a:xfrm>
                  <a:off x="7465581"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ED5309B7-B474-493B-A00D-E0FFF823DCD4}"/>
                    </a:ext>
                  </a:extLst>
                </p:cNvPr>
                <p:cNvSpPr txBox="1">
                  <a:spLocks noRot="1" noChangeAspect="1" noMove="1" noResize="1" noEditPoints="1" noAdjustHandles="1" noChangeArrowheads="1" noChangeShapeType="1" noTextEdit="1"/>
                </p:cNvSpPr>
                <p:nvPr/>
              </p:nvSpPr>
              <p:spPr>
                <a:xfrm>
                  <a:off x="7465581" y="3814043"/>
                  <a:ext cx="264636" cy="300082"/>
                </a:xfrm>
                <a:prstGeom prst="rect">
                  <a:avLst/>
                </a:prstGeom>
                <a:blipFill>
                  <a:blip r:embed="rId14"/>
                  <a:stretch>
                    <a:fillRect r="-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13">
                  <a:extLst>
                    <a:ext uri="{FF2B5EF4-FFF2-40B4-BE49-F238E27FC236}">
                      <a16:creationId xmlns:a16="http://schemas.microsoft.com/office/drawing/2014/main" id="{B914EE8D-C799-42DB-9859-EFC5F3C64349}"/>
                    </a:ext>
                  </a:extLst>
                </p:cNvPr>
                <p:cNvSpPr txBox="1"/>
                <p:nvPr/>
              </p:nvSpPr>
              <p:spPr>
                <a:xfrm>
                  <a:off x="7472816"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8" name="文本框 13">
                  <a:extLst>
                    <a:ext uri="{FF2B5EF4-FFF2-40B4-BE49-F238E27FC236}">
                      <a16:creationId xmlns:a16="http://schemas.microsoft.com/office/drawing/2014/main" id="{B914EE8D-C799-42DB-9859-EFC5F3C64349}"/>
                    </a:ext>
                  </a:extLst>
                </p:cNvPr>
                <p:cNvSpPr txBox="1">
                  <a:spLocks noRot="1" noChangeAspect="1" noMove="1" noResize="1" noEditPoints="1" noAdjustHandles="1" noChangeArrowheads="1" noChangeShapeType="1" noTextEdit="1"/>
                </p:cNvSpPr>
                <p:nvPr/>
              </p:nvSpPr>
              <p:spPr>
                <a:xfrm>
                  <a:off x="7472816" y="4313997"/>
                  <a:ext cx="329438" cy="30008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13">
                  <a:extLst>
                    <a:ext uri="{FF2B5EF4-FFF2-40B4-BE49-F238E27FC236}">
                      <a16:creationId xmlns:a16="http://schemas.microsoft.com/office/drawing/2014/main" id="{22BCA185-8523-4313-8653-89EED633E599}"/>
                    </a:ext>
                  </a:extLst>
                </p:cNvPr>
                <p:cNvSpPr txBox="1"/>
                <p:nvPr/>
              </p:nvSpPr>
              <p:spPr>
                <a:xfrm>
                  <a:off x="7472816"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9" name="文本框 13">
                  <a:extLst>
                    <a:ext uri="{FF2B5EF4-FFF2-40B4-BE49-F238E27FC236}">
                      <a16:creationId xmlns:a16="http://schemas.microsoft.com/office/drawing/2014/main" id="{22BCA185-8523-4313-8653-89EED633E599}"/>
                    </a:ext>
                  </a:extLst>
                </p:cNvPr>
                <p:cNvSpPr txBox="1">
                  <a:spLocks noRot="1" noChangeAspect="1" noMove="1" noResize="1" noEditPoints="1" noAdjustHandles="1" noChangeArrowheads="1" noChangeShapeType="1" noTextEdit="1"/>
                </p:cNvSpPr>
                <p:nvPr/>
              </p:nvSpPr>
              <p:spPr>
                <a:xfrm>
                  <a:off x="7472816" y="4736667"/>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B31FA79F-6E18-48C3-9B52-11BBCFC50DF1}"/>
              </a:ext>
            </a:extLst>
          </p:cNvPr>
          <p:cNvGrpSpPr/>
          <p:nvPr/>
        </p:nvGrpSpPr>
        <p:grpSpPr>
          <a:xfrm>
            <a:off x="1256428" y="2128963"/>
            <a:ext cx="336673" cy="1722660"/>
            <a:chOff x="943077" y="3314089"/>
            <a:chExt cx="336673" cy="1722660"/>
          </a:xfrm>
        </p:grpSpPr>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18E251-A794-4A1F-9134-3F3C253DBB44}"/>
                    </a:ext>
                  </a:extLst>
                </p:cNvPr>
                <p:cNvSpPr txBox="1"/>
                <p:nvPr/>
              </p:nvSpPr>
              <p:spPr>
                <a:xfrm>
                  <a:off x="950312"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1018E251-A794-4A1F-9134-3F3C253DBB44}"/>
                    </a:ext>
                  </a:extLst>
                </p:cNvPr>
                <p:cNvSpPr txBox="1">
                  <a:spLocks noRot="1" noChangeAspect="1" noMove="1" noResize="1" noEditPoints="1" noAdjustHandles="1" noChangeArrowheads="1" noChangeShapeType="1" noTextEdit="1"/>
                </p:cNvSpPr>
                <p:nvPr/>
              </p:nvSpPr>
              <p:spPr>
                <a:xfrm>
                  <a:off x="950312" y="3314089"/>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2B60F24-822B-4B0A-8EF5-054DFF912E43}"/>
                    </a:ext>
                  </a:extLst>
                </p:cNvPr>
                <p:cNvSpPr txBox="1"/>
                <p:nvPr/>
              </p:nvSpPr>
              <p:spPr>
                <a:xfrm>
                  <a:off x="943077"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2B60F24-822B-4B0A-8EF5-054DFF912E43}"/>
                    </a:ext>
                  </a:extLst>
                </p:cNvPr>
                <p:cNvSpPr txBox="1">
                  <a:spLocks noRot="1" noChangeAspect="1" noMove="1" noResize="1" noEditPoints="1" noAdjustHandles="1" noChangeArrowheads="1" noChangeShapeType="1" noTextEdit="1"/>
                </p:cNvSpPr>
                <p:nvPr/>
              </p:nvSpPr>
              <p:spPr>
                <a:xfrm>
                  <a:off x="943077" y="3814043"/>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13">
                  <a:extLst>
                    <a:ext uri="{FF2B5EF4-FFF2-40B4-BE49-F238E27FC236}">
                      <a16:creationId xmlns:a16="http://schemas.microsoft.com/office/drawing/2014/main" id="{34533AE7-BB1C-404F-956C-CBD5994AB868}"/>
                    </a:ext>
                  </a:extLst>
                </p:cNvPr>
                <p:cNvSpPr txBox="1"/>
                <p:nvPr/>
              </p:nvSpPr>
              <p:spPr>
                <a:xfrm>
                  <a:off x="950312"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43" name="文本框 13">
                  <a:extLst>
                    <a:ext uri="{FF2B5EF4-FFF2-40B4-BE49-F238E27FC236}">
                      <a16:creationId xmlns:a16="http://schemas.microsoft.com/office/drawing/2014/main" id="{34533AE7-BB1C-404F-956C-CBD5994AB868}"/>
                    </a:ext>
                  </a:extLst>
                </p:cNvPr>
                <p:cNvSpPr txBox="1">
                  <a:spLocks noRot="1" noChangeAspect="1" noMove="1" noResize="1" noEditPoints="1" noAdjustHandles="1" noChangeArrowheads="1" noChangeShapeType="1" noTextEdit="1"/>
                </p:cNvSpPr>
                <p:nvPr/>
              </p:nvSpPr>
              <p:spPr>
                <a:xfrm>
                  <a:off x="950312" y="4313997"/>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13">
                  <a:extLst>
                    <a:ext uri="{FF2B5EF4-FFF2-40B4-BE49-F238E27FC236}">
                      <a16:creationId xmlns:a16="http://schemas.microsoft.com/office/drawing/2014/main" id="{1AB097C7-6ABD-46F7-95D8-7F42DECFB600}"/>
                    </a:ext>
                  </a:extLst>
                </p:cNvPr>
                <p:cNvSpPr txBox="1"/>
                <p:nvPr/>
              </p:nvSpPr>
              <p:spPr>
                <a:xfrm>
                  <a:off x="950312"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44" name="文本框 13">
                  <a:extLst>
                    <a:ext uri="{FF2B5EF4-FFF2-40B4-BE49-F238E27FC236}">
                      <a16:creationId xmlns:a16="http://schemas.microsoft.com/office/drawing/2014/main" id="{1AB097C7-6ABD-46F7-95D8-7F42DECFB600}"/>
                    </a:ext>
                  </a:extLst>
                </p:cNvPr>
                <p:cNvSpPr txBox="1">
                  <a:spLocks noRot="1" noChangeAspect="1" noMove="1" noResize="1" noEditPoints="1" noAdjustHandles="1" noChangeArrowheads="1" noChangeShapeType="1" noTextEdit="1"/>
                </p:cNvSpPr>
                <p:nvPr/>
              </p:nvSpPr>
              <p:spPr>
                <a:xfrm>
                  <a:off x="950312" y="4736667"/>
                  <a:ext cx="329438" cy="30008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文本框 13">
                <a:extLst>
                  <a:ext uri="{FF2B5EF4-FFF2-40B4-BE49-F238E27FC236}">
                    <a16:creationId xmlns:a16="http://schemas.microsoft.com/office/drawing/2014/main" id="{05BCECDB-FCC0-4007-8F0A-4C8072771D61}"/>
                  </a:ext>
                </a:extLst>
              </p:cNvPr>
              <p:cNvSpPr txBox="1"/>
              <p:nvPr/>
            </p:nvSpPr>
            <p:spPr>
              <a:xfrm>
                <a:off x="1580080" y="1529085"/>
                <a:ext cx="837063"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第</a:t>
                </a:r>
                <a:r>
                  <a:rPr lang="en-US" altLang="zh-CN" sz="1050" dirty="0">
                    <a:latin typeface="Cambria Math" panose="02040503050406030204" pitchFamily="18" charset="0"/>
                  </a:rPr>
                  <a:t>T</a:t>
                </a:r>
                <a:r>
                  <a:rPr lang="zh-CN" altLang="en-US" sz="1050" dirty="0">
                    <a:latin typeface="Cambria Math" panose="02040503050406030204" pitchFamily="18" charset="0"/>
                  </a:rPr>
                  <a:t>层：</a:t>
                </a:r>
                <a14:m>
                  <m:oMath xmlns:m="http://schemas.openxmlformats.org/officeDocument/2006/math">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𝑋</m:t>
                        </m:r>
                      </m:e>
                      <m:sub>
                        <m:r>
                          <a:rPr lang="en-US" altLang="zh-CN" sz="1050" i="1">
                            <a:latin typeface="Cambria Math" panose="02040503050406030204" pitchFamily="18" charset="0"/>
                          </a:rPr>
                          <m:t>𝑡</m:t>
                        </m:r>
                      </m:sub>
                    </m:sSub>
                  </m:oMath>
                </a14:m>
                <a:endParaRPr lang="zh-CN" altLang="en-US" sz="1050" dirty="0">
                  <a:latin typeface="Cambria Math" panose="02040503050406030204" pitchFamily="18" charset="0"/>
                </a:endParaRPr>
              </a:p>
            </p:txBody>
          </p:sp>
        </mc:Choice>
        <mc:Fallback xmlns="">
          <p:sp>
            <p:nvSpPr>
              <p:cNvPr id="45" name="文本框 13">
                <a:extLst>
                  <a:ext uri="{FF2B5EF4-FFF2-40B4-BE49-F238E27FC236}">
                    <a16:creationId xmlns:a16="http://schemas.microsoft.com/office/drawing/2014/main" id="{05BCECDB-FCC0-4007-8F0A-4C8072771D61}"/>
                  </a:ext>
                </a:extLst>
              </p:cNvPr>
              <p:cNvSpPr txBox="1">
                <a:spLocks noRot="1" noChangeAspect="1" noMove="1" noResize="1" noEditPoints="1" noAdjustHandles="1" noChangeArrowheads="1" noChangeShapeType="1" noTextEdit="1"/>
              </p:cNvSpPr>
              <p:nvPr/>
            </p:nvSpPr>
            <p:spPr>
              <a:xfrm>
                <a:off x="1580080" y="1529085"/>
                <a:ext cx="837063" cy="253916"/>
              </a:xfrm>
              <a:prstGeom prst="rect">
                <a:avLst/>
              </a:prstGeom>
              <a:blipFill>
                <a:blip r:embed="rId16"/>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13">
                <a:extLst>
                  <a:ext uri="{FF2B5EF4-FFF2-40B4-BE49-F238E27FC236}">
                    <a16:creationId xmlns:a16="http://schemas.microsoft.com/office/drawing/2014/main" id="{DF4420CD-0CBA-4F34-9308-C970DB02795A}"/>
                  </a:ext>
                </a:extLst>
              </p:cNvPr>
              <p:cNvSpPr txBox="1"/>
              <p:nvPr/>
            </p:nvSpPr>
            <p:spPr>
              <a:xfrm>
                <a:off x="7198909" y="1543026"/>
                <a:ext cx="10023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Cambria Math" panose="02040503050406030204" pitchFamily="18" charset="0"/>
                  </a:rPr>
                  <a:t>第</a:t>
                </a:r>
                <a:r>
                  <a:rPr lang="en-US" altLang="zh-CN" sz="1000" dirty="0">
                    <a:latin typeface="Cambria Math" panose="02040503050406030204" pitchFamily="18" charset="0"/>
                  </a:rPr>
                  <a:t>T-1</a:t>
                </a:r>
                <a:r>
                  <a:rPr lang="zh-CN" altLang="en-US" sz="1000" dirty="0">
                    <a:latin typeface="Cambria Math" panose="02040503050406030204" pitchFamily="18" charset="0"/>
                  </a:rPr>
                  <a:t>层：</a:t>
                </a:r>
                <a14:m>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𝑋</m:t>
                        </m:r>
                      </m:e>
                      <m:sub>
                        <m:r>
                          <a:rPr lang="en-US" altLang="zh-CN" sz="1000" i="1">
                            <a:latin typeface="Cambria Math" panose="02040503050406030204" pitchFamily="18" charset="0"/>
                          </a:rPr>
                          <m:t>𝑡</m:t>
                        </m:r>
                        <m:r>
                          <a:rPr lang="en-US" altLang="zh-CN" sz="1000" i="1">
                            <a:latin typeface="Cambria Math" panose="02040503050406030204" pitchFamily="18" charset="0"/>
                          </a:rPr>
                          <m:t>−1</m:t>
                        </m:r>
                      </m:sub>
                    </m:sSub>
                  </m:oMath>
                </a14:m>
                <a:endParaRPr lang="zh-CN" altLang="en-US" sz="1000" dirty="0">
                  <a:latin typeface="Cambria Math" panose="02040503050406030204" pitchFamily="18" charset="0"/>
                </a:endParaRPr>
              </a:p>
            </p:txBody>
          </p:sp>
        </mc:Choice>
        <mc:Fallback xmlns="">
          <p:sp>
            <p:nvSpPr>
              <p:cNvPr id="46" name="文本框 13">
                <a:extLst>
                  <a:ext uri="{FF2B5EF4-FFF2-40B4-BE49-F238E27FC236}">
                    <a16:creationId xmlns:a16="http://schemas.microsoft.com/office/drawing/2014/main" id="{DF4420CD-0CBA-4F34-9308-C970DB02795A}"/>
                  </a:ext>
                </a:extLst>
              </p:cNvPr>
              <p:cNvSpPr txBox="1">
                <a:spLocks noRot="1" noChangeAspect="1" noMove="1" noResize="1" noEditPoints="1" noAdjustHandles="1" noChangeArrowheads="1" noChangeShapeType="1" noTextEdit="1"/>
              </p:cNvSpPr>
              <p:nvPr/>
            </p:nvSpPr>
            <p:spPr>
              <a:xfrm>
                <a:off x="7198909" y="1543026"/>
                <a:ext cx="1002341" cy="246221"/>
              </a:xfrm>
              <a:prstGeom prst="rect">
                <a:avLst/>
              </a:prstGeom>
              <a:blipFill>
                <a:blip r:embed="rId17"/>
                <a:stretch>
                  <a:fillRect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13">
                <a:extLst>
                  <a:ext uri="{FF2B5EF4-FFF2-40B4-BE49-F238E27FC236}">
                    <a16:creationId xmlns:a16="http://schemas.microsoft.com/office/drawing/2014/main" id="{3D917E18-6B20-444F-B6A9-F1FF7CA621AB}"/>
                  </a:ext>
                </a:extLst>
              </p:cNvPr>
              <p:cNvSpPr txBox="1"/>
              <p:nvPr/>
            </p:nvSpPr>
            <p:spPr>
              <a:xfrm>
                <a:off x="4347948" y="1529085"/>
                <a:ext cx="1106164"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转移矩阵</a:t>
                </a:r>
                <a14:m>
                  <m:oMath xmlns:m="http://schemas.openxmlformats.org/officeDocument/2006/math">
                    <m:r>
                      <a:rPr lang="en-US" altLang="zh-CN" sz="1050" b="0" i="1" smtClean="0">
                        <a:latin typeface="Cambria Math" panose="02040503050406030204" pitchFamily="18" charset="0"/>
                      </a:rPr>
                      <m:t>𝑃</m:t>
                    </m:r>
                  </m:oMath>
                </a14:m>
                <a:endParaRPr lang="zh-CN" altLang="en-US" sz="1050" dirty="0">
                  <a:latin typeface="Cambria Math" panose="02040503050406030204" pitchFamily="18" charset="0"/>
                </a:endParaRPr>
              </a:p>
            </p:txBody>
          </p:sp>
        </mc:Choice>
        <mc:Fallback xmlns="">
          <p:sp>
            <p:nvSpPr>
              <p:cNvPr id="47" name="文本框 13">
                <a:extLst>
                  <a:ext uri="{FF2B5EF4-FFF2-40B4-BE49-F238E27FC236}">
                    <a16:creationId xmlns:a16="http://schemas.microsoft.com/office/drawing/2014/main" id="{3D917E18-6B20-444F-B6A9-F1FF7CA621AB}"/>
                  </a:ext>
                </a:extLst>
              </p:cNvPr>
              <p:cNvSpPr txBox="1">
                <a:spLocks noRot="1" noChangeAspect="1" noMove="1" noResize="1" noEditPoints="1" noAdjustHandles="1" noChangeArrowheads="1" noChangeShapeType="1" noTextEdit="1"/>
              </p:cNvSpPr>
              <p:nvPr/>
            </p:nvSpPr>
            <p:spPr>
              <a:xfrm>
                <a:off x="4347948" y="1529085"/>
                <a:ext cx="1106164" cy="253916"/>
              </a:xfrm>
              <a:prstGeom prst="rect">
                <a:avLst/>
              </a:prstGeom>
              <a:blipFill>
                <a:blip r:embed="rId18"/>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2B4486F-663E-4FFF-BAE7-1E5ED71062F7}"/>
                  </a:ext>
                </a:extLst>
              </p:cNvPr>
              <p:cNvSpPr/>
              <p:nvPr/>
            </p:nvSpPr>
            <p:spPr>
              <a:xfrm>
                <a:off x="3360374" y="4447982"/>
                <a:ext cx="4572000" cy="515526"/>
              </a:xfrm>
              <a:prstGeom prst="rect">
                <a:avLst/>
              </a:prstGeom>
            </p:spPr>
            <p:txBody>
              <a:bodyPr>
                <a:spAutoFit/>
              </a:bodyPr>
              <a:lstStyle/>
              <a:p>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endParaRPr lang="en-US" altLang="zh-CN" dirty="0">
                  <a:latin typeface="+mn-ea"/>
                </a:endParaRPr>
              </a:p>
              <a:p>
                <a14:m>
                  <m:oMath xmlns:m="http://schemas.openxmlformats.org/officeDocument/2006/math">
                    <m:r>
                      <a:rPr lang="en-US" altLang="zh-CN" sz="1400" b="1" i="1">
                        <a:latin typeface="Cambria Math" panose="02040503050406030204" pitchFamily="18" charset="0"/>
                      </a:rPr>
                      <m:t>𝑫</m:t>
                    </m:r>
                  </m:oMath>
                </a14:m>
                <a:r>
                  <a:rPr lang="zh-CN" altLang="en-US" dirty="0">
                    <a:latin typeface="+mn-ea"/>
                  </a:rPr>
                  <a:t>表示普通用户受普通用户之间的影响程度</a:t>
                </a:r>
                <a:endParaRPr lang="zh-CN" altLang="en-US" dirty="0"/>
              </a:p>
            </p:txBody>
          </p:sp>
        </mc:Choice>
        <mc:Fallback xmlns="">
          <p:sp>
            <p:nvSpPr>
              <p:cNvPr id="2" name="矩形 1">
                <a:extLst>
                  <a:ext uri="{FF2B5EF4-FFF2-40B4-BE49-F238E27FC236}">
                    <a16:creationId xmlns:a16="http://schemas.microsoft.com/office/drawing/2014/main" id="{C2B4486F-663E-4FFF-BAE7-1E5ED71062F7}"/>
                  </a:ext>
                </a:extLst>
              </p:cNvPr>
              <p:cNvSpPr>
                <a:spLocks noRot="1" noChangeAspect="1" noMove="1" noResize="1" noEditPoints="1" noAdjustHandles="1" noChangeArrowheads="1" noChangeShapeType="1" noTextEdit="1"/>
              </p:cNvSpPr>
              <p:nvPr/>
            </p:nvSpPr>
            <p:spPr>
              <a:xfrm>
                <a:off x="3360374" y="4447982"/>
                <a:ext cx="4572000" cy="515526"/>
              </a:xfrm>
              <a:prstGeom prst="rect">
                <a:avLst/>
              </a:prstGeom>
              <a:blipFill>
                <a:blip r:embed="rId19"/>
                <a:stretch>
                  <a:fillRect t="-2381"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8561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646599" cy="1528303"/>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经过多轮迭代，</a:t>
                </a:r>
                <a:r>
                  <a:rPr lang="zh-CN" altLang="en-US" dirty="0"/>
                  <a:t>可以将用户稳态意见写作该式</a:t>
                </a:r>
                <a:r>
                  <a:rPr lang="zh-CN" altLang="en-US" dirty="0">
                    <a:latin typeface="+mn-ea"/>
                    <a:sym typeface="黑体" panose="02010609060101010101" pitchFamily="49" charset="-122"/>
                  </a:rPr>
                  <a:t>：</a:t>
                </a:r>
                <a:endParaRPr lang="en-US" altLang="zh-CN" i="1" dirty="0">
                  <a:latin typeface="Cambria Math" panose="02040503050406030204" pitchFamily="18" charset="0"/>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m:rPr>
                              <m:nor/>
                            </m:rPr>
                            <a:rPr lang="zh-CN" altLang="en-US">
                              <a:latin typeface="微软雅黑" panose="020B0503020204020204" pitchFamily="34" charset="-122"/>
                              <a:ea typeface="微软雅黑" panose="020B0503020204020204" pitchFamily="34" charset="-122"/>
                            </a:rPr>
                            <m:t> </m:t>
                          </m:r>
                        </m:e>
                      </m:func>
                      <m:r>
                        <a:rPr lang="en-US" altLang="zh-CN" i="1">
                          <a:latin typeface="Cambria Math" panose="02040503050406030204" pitchFamily="18" charset="0"/>
                          <a:ea typeface="微软雅黑" panose="020B0503020204020204" pitchFamily="34" charset="-122"/>
                        </a:rPr>
                        <m:t>=</m:t>
                      </m:r>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p>
                            <m:sSupPr>
                              <m:ctrlPr>
                                <a:rPr lang="en-US" altLang="zh-CN" i="1">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𝑃</m:t>
                              </m:r>
                            </m:e>
                            <m:sup>
                              <m:r>
                                <a:rPr lang="en-US" altLang="zh-CN" i="1">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0</m:t>
                          </m:r>
                        </m:sub>
                      </m:sSub>
                    </m:oMath>
                  </m:oMathPara>
                </a14:m>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sym typeface="黑体" panose="02010609060101010101" pitchFamily="49" charset="-122"/>
                  </a:rPr>
                  <a:t>同时观察到</a:t>
                </a:r>
                <a14:m>
                  <m:oMath xmlns:m="http://schemas.openxmlformats.org/officeDocument/2006/math">
                    <m:func>
                      <m:funcPr>
                        <m:ctrlPr>
                          <a:rPr lang="en-US" altLang="zh-CN" i="1" smtClean="0">
                            <a:solidFill>
                              <a:srgbClr val="FF0000"/>
                            </a:solidFill>
                            <a:latin typeface="Cambria Math" panose="02040503050406030204" pitchFamily="18" charset="0"/>
                            <a:ea typeface="微软雅黑" panose="020B0503020204020204" pitchFamily="34" charset="-122"/>
                          </a:rPr>
                        </m:ctrlPr>
                      </m:funcPr>
                      <m:fName>
                        <m:limLow>
                          <m:limLowPr>
                            <m:ctrlPr>
                              <a:rPr lang="en-US" altLang="zh-CN" i="1">
                                <a:solidFill>
                                  <a:srgbClr val="FF0000"/>
                                </a:solidFill>
                                <a:latin typeface="Cambria Math" panose="02040503050406030204" pitchFamily="18" charset="0"/>
                                <a:ea typeface="微软雅黑" panose="020B0503020204020204" pitchFamily="34" charset="-122"/>
                              </a:rPr>
                            </m:ctrlPr>
                          </m:limLowPr>
                          <m:e>
                            <m:r>
                              <m:rPr>
                                <m:sty m:val="p"/>
                              </m:rPr>
                              <a:rPr lang="en-US" altLang="zh-CN">
                                <a:solidFill>
                                  <a:srgbClr val="FF0000"/>
                                </a:solidFill>
                                <a:latin typeface="Cambria Math" panose="02040503050406030204" pitchFamily="18" charset="0"/>
                                <a:ea typeface="微软雅黑" panose="020B0503020204020204" pitchFamily="34" charset="-122"/>
                              </a:rPr>
                              <m:t>lim</m:t>
                            </m:r>
                          </m:e>
                          <m:lim>
                            <m:r>
                              <a:rPr lang="en-US" altLang="zh-CN" i="1">
                                <a:solidFill>
                                  <a:srgbClr val="FF0000"/>
                                </a:solidFill>
                                <a:latin typeface="Cambria Math" panose="02040503050406030204" pitchFamily="18" charset="0"/>
                                <a:ea typeface="微软雅黑" panose="020B0503020204020204" pitchFamily="34" charset="-122"/>
                              </a:rPr>
                              <m:t>𝑡</m:t>
                            </m:r>
                            <m:r>
                              <a:rPr lang="en-US" altLang="zh-CN" i="1">
                                <a:solidFill>
                                  <a:srgbClr val="FF0000"/>
                                </a:solidFill>
                                <a:latin typeface="Cambria Math" panose="02040503050406030204" pitchFamily="18" charset="0"/>
                                <a:ea typeface="微软雅黑" panose="020B0503020204020204" pitchFamily="34" charset="-122"/>
                              </a:rPr>
                              <m:t>→∞</m:t>
                            </m:r>
                          </m:lim>
                        </m:limLow>
                      </m:fName>
                      <m:e>
                        <m:sSup>
                          <m:sSupPr>
                            <m:ctrlPr>
                              <a:rPr lang="en-US" altLang="zh-CN" i="1">
                                <a:solidFill>
                                  <a:srgbClr val="FF0000"/>
                                </a:solidFill>
                                <a:latin typeface="Cambria Math" panose="02040503050406030204" pitchFamily="18" charset="0"/>
                                <a:ea typeface="微软雅黑" panose="020B0503020204020204" pitchFamily="34" charset="-122"/>
                              </a:rPr>
                            </m:ctrlPr>
                          </m:sSupPr>
                          <m:e>
                            <m:r>
                              <a:rPr lang="en-US" altLang="zh-CN" b="0" i="1" smtClean="0">
                                <a:solidFill>
                                  <a:srgbClr val="FF0000"/>
                                </a:solidFill>
                                <a:latin typeface="Cambria Math" panose="02040503050406030204" pitchFamily="18" charset="0"/>
                                <a:ea typeface="微软雅黑" panose="020B0503020204020204" pitchFamily="34" charset="-122"/>
                              </a:rPr>
                              <m:t>𝑃</m:t>
                            </m:r>
                          </m:e>
                          <m:sup>
                            <m:r>
                              <a:rPr lang="en-US" altLang="zh-CN" i="1">
                                <a:solidFill>
                                  <a:srgbClr val="FF0000"/>
                                </a:solidFill>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oMath>
                </a14:m>
                <a:r>
                  <a:rPr lang="zh-CN" altLang="en-US" dirty="0">
                    <a:latin typeface="+mn-ea"/>
                    <a:sym typeface="黑体" panose="02010609060101010101" pitchFamily="49" charset="-122"/>
                  </a:rPr>
                  <a:t>可以分块简化：</a:t>
                </a:r>
                <a:endParaRPr lang="en-US" altLang="zh-CN" dirty="0">
                  <a:latin typeface="+mn-ea"/>
                  <a:sym typeface="黑体" panose="02010609060101010101" pitchFamily="49" charset="-122"/>
                </a:endParaRP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646599" cy="1528303"/>
              </a:xfrm>
              <a:prstGeom prst="rect">
                <a:avLst/>
              </a:prstGeom>
              <a:blipFill>
                <a:blip r:embed="rId3"/>
                <a:stretch>
                  <a:fillRect l="-15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a:extLst>
              <a:ext uri="{FF2B5EF4-FFF2-40B4-BE49-F238E27FC236}">
                <a16:creationId xmlns:a16="http://schemas.microsoft.com/office/drawing/2014/main" id="{46FA34B9-4995-4C9B-8CC6-4A2E1CFD6354}"/>
              </a:ext>
            </a:extLst>
          </p:cNvPr>
          <p:cNvGraphicFramePr>
            <a:graphicFrameLocks noGrp="1"/>
          </p:cNvGraphicFramePr>
          <p:nvPr>
            <p:extLst>
              <p:ext uri="{D42A27DB-BD31-4B8C-83A1-F6EECF244321}">
                <p14:modId xmlns:p14="http://schemas.microsoft.com/office/powerpoint/2010/main" val="987770403"/>
              </p:ext>
            </p:extLst>
          </p:nvPr>
        </p:nvGraphicFramePr>
        <p:xfrm>
          <a:off x="6079165" y="2123788"/>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DAF8DDF-ED14-4428-97A9-5D662BDE3831}"/>
                  </a:ext>
                </a:extLst>
              </p:cNvPr>
              <p:cNvSpPr/>
              <p:nvPr/>
            </p:nvSpPr>
            <p:spPr>
              <a:xfrm>
                <a:off x="412519" y="2892719"/>
                <a:ext cx="3442161" cy="372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fName>
                        <m:e>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𝑫𝑩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𝟐</m:t>
                              </m:r>
                            </m:sup>
                          </m:sSup>
                          <m:r>
                            <a:rPr lang="en-US" altLang="zh-CN" b="1" i="1">
                              <a:latin typeface="Cambria Math" panose="02040503050406030204" pitchFamily="18" charset="0"/>
                            </a:rPr>
                            <m:t>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𝑩</m:t>
                          </m:r>
                        </m:e>
                      </m:func>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d>
                            <m:dPr>
                              <m:ctrlPr>
                                <a:rPr lang="en-US" altLang="zh-CN" b="1"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𝑰</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𝑫</m:t>
                              </m:r>
                            </m:e>
                          </m:d>
                        </m:e>
                        <m:sup>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m:t>
                          </m:r>
                        </m:sup>
                      </m:sSup>
                      <m:r>
                        <a:rPr lang="en-US" altLang="zh-CN" b="1" i="1">
                          <a:latin typeface="Cambria Math" panose="02040503050406030204" pitchFamily="18" charset="0"/>
                          <a:ea typeface="Cambria Math" panose="02040503050406030204" pitchFamily="18" charset="0"/>
                        </a:rPr>
                        <m:t>𝑩</m:t>
                      </m:r>
                    </m:oMath>
                  </m:oMathPara>
                </a14:m>
                <a:endParaRPr lang="zh-CN" altLang="en-US" dirty="0"/>
              </a:p>
            </p:txBody>
          </p:sp>
        </mc:Choice>
        <mc:Fallback xmlns="">
          <p:sp>
            <p:nvSpPr>
              <p:cNvPr id="2" name="矩形 1">
                <a:extLst>
                  <a:ext uri="{FF2B5EF4-FFF2-40B4-BE49-F238E27FC236}">
                    <a16:creationId xmlns:a16="http://schemas.microsoft.com/office/drawing/2014/main" id="{6DAF8DDF-ED14-4428-97A9-5D662BDE3831}"/>
                  </a:ext>
                </a:extLst>
              </p:cNvPr>
              <p:cNvSpPr>
                <a:spLocks noRot="1" noChangeAspect="1" noMove="1" noResize="1" noEditPoints="1" noAdjustHandles="1" noChangeArrowheads="1" noChangeShapeType="1" noTextEdit="1"/>
              </p:cNvSpPr>
              <p:nvPr/>
            </p:nvSpPr>
            <p:spPr>
              <a:xfrm>
                <a:off x="412519" y="2892719"/>
                <a:ext cx="3442161" cy="3722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0F4A442-3AD1-491A-A9FC-98D7157D2D71}"/>
                  </a:ext>
                </a:extLst>
              </p:cNvPr>
              <p:cNvSpPr/>
              <p:nvPr/>
            </p:nvSpPr>
            <p:spPr>
              <a:xfrm>
                <a:off x="412519" y="3670242"/>
                <a:ext cx="1057469" cy="363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r>
                        <a:rPr lang="en-US" altLang="zh-CN" b="1" i="1">
                          <a:latin typeface="Cambria Math" panose="02040503050406030204" pitchFamily="18" charset="0"/>
                        </a:rPr>
                        <m:t> </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b="1" dirty="0"/>
              </a:p>
            </p:txBody>
          </p:sp>
        </mc:Choice>
        <mc:Fallback xmlns="">
          <p:sp>
            <p:nvSpPr>
              <p:cNvPr id="3" name="矩形 2">
                <a:extLst>
                  <a:ext uri="{FF2B5EF4-FFF2-40B4-BE49-F238E27FC236}">
                    <a16:creationId xmlns:a16="http://schemas.microsoft.com/office/drawing/2014/main" id="{90F4A442-3AD1-491A-A9FC-98D7157D2D71}"/>
                  </a:ext>
                </a:extLst>
              </p:cNvPr>
              <p:cNvSpPr>
                <a:spLocks noRot="1" noChangeAspect="1" noMove="1" noResize="1" noEditPoints="1" noAdjustHandles="1" noChangeArrowheads="1" noChangeShapeType="1" noTextEdit="1"/>
              </p:cNvSpPr>
              <p:nvPr/>
            </p:nvSpPr>
            <p:spPr>
              <a:xfrm>
                <a:off x="412519" y="3670242"/>
                <a:ext cx="1057469" cy="363626"/>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2D89CDC-F775-4917-A307-6AF00C57CB5D}"/>
              </a:ext>
            </a:extLst>
          </p:cNvPr>
          <p:cNvSpPr/>
          <p:nvPr/>
        </p:nvSpPr>
        <p:spPr>
          <a:xfrm>
            <a:off x="412519" y="2862904"/>
            <a:ext cx="3442161"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430429C-251E-4E97-87D1-451634AA5198}"/>
              </a:ext>
            </a:extLst>
          </p:cNvPr>
          <p:cNvSpPr/>
          <p:nvPr/>
        </p:nvSpPr>
        <p:spPr>
          <a:xfrm>
            <a:off x="412519" y="3636131"/>
            <a:ext cx="1057469"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连接符: 曲线 5">
            <a:extLst>
              <a:ext uri="{FF2B5EF4-FFF2-40B4-BE49-F238E27FC236}">
                <a16:creationId xmlns:a16="http://schemas.microsoft.com/office/drawing/2014/main" id="{8B21FD11-A70C-4035-8A19-AE2260BF18DC}"/>
              </a:ext>
            </a:extLst>
          </p:cNvPr>
          <p:cNvCxnSpPr>
            <a:stCxn id="4" idx="3"/>
          </p:cNvCxnSpPr>
          <p:nvPr/>
        </p:nvCxnSpPr>
        <p:spPr>
          <a:xfrm>
            <a:off x="3854680" y="3078828"/>
            <a:ext cx="2644443" cy="4411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89C21E9E-345D-4215-849E-1689043B42B0}"/>
              </a:ext>
            </a:extLst>
          </p:cNvPr>
          <p:cNvCxnSpPr>
            <a:stCxn id="27" idx="3"/>
          </p:cNvCxnSpPr>
          <p:nvPr/>
        </p:nvCxnSpPr>
        <p:spPr>
          <a:xfrm flipV="1">
            <a:off x="1469988" y="3636131"/>
            <a:ext cx="6051689" cy="215924"/>
          </a:xfrm>
          <a:prstGeom prst="curvedConnector3">
            <a:avLst>
              <a:gd name="adj1" fmla="val 431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3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893425" cy="3811941"/>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于是有结论：</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r>
                        <a:rPr lang="en-US" altLang="zh-CN" sz="1400" b="1" i="1">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𝟎</m:t>
                          </m:r>
                        </m:sub>
                      </m:sSub>
                    </m:oMath>
                  </m:oMathPara>
                </a14:m>
                <a:endParaRPr lang="zh-CN" altLang="en-US" sz="1400" b="1" dirty="0"/>
              </a:p>
              <a:p>
                <a:pPr>
                  <a:lnSpc>
                    <a:spcPct val="200000"/>
                  </a:lnSpc>
                </a:pPr>
                <a:r>
                  <a:rPr lang="zh-CN" altLang="en-US" dirty="0">
                    <a:latin typeface="+mn-ea"/>
                    <a:sym typeface="黑体" panose="02010609060101010101" pitchFamily="49" charset="-122"/>
                  </a:rPr>
                  <a:t>而意见领袖的意见始终不会发生变化</a:t>
                </a:r>
                <a:endParaRPr lang="en-US" altLang="zh-CN" dirty="0">
                  <a:latin typeface="+mn-ea"/>
                  <a:sym typeface="黑体" panose="02010609060101010101" pitchFamily="49" charset="-122"/>
                </a:endParaRPr>
              </a:p>
              <a:p>
                <a:pPr algn="ctr">
                  <a:lnSpc>
                    <a:spcPct val="200000"/>
                  </a:lnSpc>
                </a:pPr>
                <a14:m>
                  <m:oMathPara xmlns:m="http://schemas.openxmlformats.org/officeDocument/2006/math">
                    <m:oMathParaPr>
                      <m:jc m:val="centerGroup"/>
                    </m:oMathParaPr>
                    <m:oMath xmlns:m="http://schemas.openxmlformats.org/officeDocument/2006/math">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smtClean="0">
                              <a:latin typeface="Cambria Math" panose="02040503050406030204" pitchFamily="18" charset="0"/>
                            </a:rPr>
                            <m:t>𝟎</m:t>
                          </m:r>
                        </m:sub>
                      </m:sSub>
                    </m:oMath>
                  </m:oMathPara>
                </a14:m>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最终有：</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𝒀</m:t>
                      </m:r>
                      <m:r>
                        <a:rPr lang="en-US" altLang="zh-CN" sz="1200" b="1" i="1" smtClean="0">
                          <a:latin typeface="Cambria Math" panose="02040503050406030204" pitchFamily="18" charset="0"/>
                        </a:rPr>
                        <m:t>=</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𝒀</m:t>
                              </m:r>
                            </m:e>
                            <m:sub>
                              <m:r>
                                <a:rPr lang="en-US" altLang="zh-CN" sz="1200" b="1" i="1">
                                  <a:latin typeface="Cambria Math" panose="02040503050406030204" pitchFamily="18" charset="0"/>
                                </a:rPr>
                                <m:t>𝒕</m:t>
                              </m:r>
                            </m:sub>
                          </m:sSub>
                        </m:e>
                      </m:func>
                      <m:r>
                        <a:rPr lang="en-US" altLang="zh-CN" sz="1200" b="1" i="1">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r>
                        <a:rPr lang="en-US" altLang="zh-CN" sz="1200" b="1" i="1" smtClean="0">
                          <a:latin typeface="Cambria Math" panose="02040503050406030204" pitchFamily="18" charset="0"/>
                        </a:rPr>
                        <m:t>𝒁</m:t>
                      </m:r>
                    </m:oMath>
                  </m:oMathPara>
                </a14:m>
                <a:endParaRPr lang="en-US" altLang="zh-CN" sz="1200" b="1" dirty="0"/>
              </a:p>
              <a:p>
                <a:pPr>
                  <a:lnSpc>
                    <a:spcPct val="200000"/>
                  </a:lnSpc>
                </a:pPr>
                <a:r>
                  <a:rPr lang="zh-CN" altLang="en-US" dirty="0">
                    <a:latin typeface="+mn-ea"/>
                  </a:rPr>
                  <a:t>其中</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oMath>
                </a14:m>
                <a:r>
                  <a:rPr lang="zh-CN" altLang="en-US" dirty="0">
                    <a:latin typeface="+mn-ea"/>
                  </a:rPr>
                  <a:t>表示恒稳态时普通用户的意见，</a:t>
                </a:r>
                <a:r>
                  <a:rPr lang="en-US" altLang="zh-CN" sz="1400" b="1" dirty="0"/>
                  <a:t> </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𝒕</m:t>
                            </m:r>
                          </m:sub>
                        </m:sSub>
                      </m:e>
                    </m:func>
                  </m:oMath>
                </a14:m>
                <a:r>
                  <a:rPr lang="zh-CN" altLang="en-US" dirty="0">
                    <a:latin typeface="+mn-ea"/>
                  </a:rPr>
                  <a:t>表示恒稳态时意见领袖的意见，</a:t>
                </a:r>
                <a:r>
                  <a:rPr lang="en-US" altLang="zh-CN" sz="1400" b="1" dirty="0"/>
                  <a:t> </a:t>
                </a:r>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r>
                  <a:rPr lang="en-US" altLang="zh-CN" sz="1400" b="1" dirty="0"/>
                  <a:t> </a:t>
                </a:r>
                <a14:m>
                  <m:oMath xmlns:m="http://schemas.openxmlformats.org/officeDocument/2006/math">
                    <m:r>
                      <a:rPr lang="en-US" altLang="zh-CN" sz="1400" b="1" i="1" smtClean="0">
                        <a:latin typeface="Cambria Math" panose="02040503050406030204" pitchFamily="18" charset="0"/>
                      </a:rPr>
                      <m:t>𝑫</m:t>
                    </m:r>
                  </m:oMath>
                </a14:m>
                <a:r>
                  <a:rPr lang="zh-CN" altLang="en-US" dirty="0">
                    <a:latin typeface="+mn-ea"/>
                  </a:rPr>
                  <a:t>表示普通用户受普通用户之间的影响程度</a:t>
                </a: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893425" cy="3811941"/>
              </a:xfrm>
              <a:prstGeom prst="rect">
                <a:avLst/>
              </a:prstGeom>
              <a:blipFill>
                <a:blip r:embed="rId3"/>
                <a:stretch>
                  <a:fillRect l="-154" b="-79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3138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3457AE-C444-40E6-8E7C-FD13C9CE5432}"/>
                  </a:ext>
                </a:extLst>
              </p:cNvPr>
              <p:cNvSpPr txBox="1"/>
              <p:nvPr/>
            </p:nvSpPr>
            <p:spPr>
              <a:xfrm>
                <a:off x="463993" y="923011"/>
                <a:ext cx="7893425" cy="348409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于是影响关系矩阵的求解就转化成了一个优化问题：</a:t>
                </a:r>
                <a:endParaRPr lang="en-US" altLang="zh-CN" dirty="0">
                  <a:latin typeface="+mn-ea"/>
                  <a:sym typeface="黑体" panose="02010609060101010101" pitchFamily="49" charset="-122"/>
                </a:endParaRPr>
              </a:p>
              <a:p>
                <a:pPr>
                  <a:lnSpc>
                    <a:spcPct val="200000"/>
                  </a:lnSpc>
                </a:pPr>
                <a:endParaRPr lang="en-US" altLang="zh-CN" dirty="0">
                  <a:latin typeface="+mn-ea"/>
                  <a:sym typeface="黑体" panose="02010609060101010101" pitchFamily="49" charset="-122"/>
                </a:endParaRPr>
              </a:p>
              <a:p>
                <a:pPr/>
                <a14:m>
                  <m:oMathPara xmlns:m="http://schemas.openxmlformats.org/officeDocument/2006/math">
                    <m:oMathParaPr>
                      <m:jc m:val="centerGroup"/>
                    </m:oMathParaPr>
                    <m:oMath xmlns:m="http://schemas.openxmlformats.org/officeDocument/2006/math">
                      <m:sSubSup>
                        <m:sSubSupPr>
                          <m:ctrlPr>
                            <a:rPr lang="en-US" altLang="zh-CN" sz="1400" b="1" i="1">
                              <a:latin typeface="Cambria Math" panose="02040503050406030204" pitchFamily="18" charset="0"/>
                            </a:rPr>
                          </m:ctrlPr>
                        </m:sSubSupPr>
                        <m:e>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smtClean="0">
                                      <a:latin typeface="Cambria Math" panose="02040503050406030204" pitchFamily="18" charset="0"/>
                                    </a:rPr>
                                    <m:t>𝐦</m:t>
                                  </m:r>
                                  <m:r>
                                    <a:rPr lang="en-US" altLang="zh-CN" sz="1400" b="1" i="1" smtClean="0">
                                      <a:latin typeface="Cambria Math" panose="02040503050406030204" pitchFamily="18" charset="0"/>
                                    </a:rPr>
                                    <m:t>𝒊𝒏</m:t>
                                  </m:r>
                                </m:e>
                                <m:lim>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lim>
                              </m:limLow>
                            </m:fName>
                            <m:e>
                              <m:r>
                                <m:rPr>
                                  <m:sty m:val="p"/>
                                </m:rPr>
                                <a:rPr lang="el-GR" altLang="zh-CN" sz="1400" b="1" i="1" smtClean="0">
                                  <a:latin typeface="Cambria Math" panose="02040503050406030204" pitchFamily="18" charset="0"/>
                                </a:rPr>
                                <m:t>ρ</m:t>
                              </m:r>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𝑰</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𝑩𝒁</m:t>
                                      </m:r>
                                    </m:e>
                                  </m:d>
                                </m:e>
                              </m:d>
                            </m:e>
                          </m:func>
                        </m:e>
                        <m:sub>
                          <m:r>
                            <a:rPr lang="en-US" altLang="zh-CN" sz="1400" b="1" i="1" smtClean="0">
                              <a:latin typeface="Cambria Math" panose="02040503050406030204" pitchFamily="18" charset="0"/>
                            </a:rPr>
                            <m:t>𝑭</m:t>
                          </m:r>
                        </m:sub>
                        <m:sup>
                          <m:r>
                            <a:rPr lang="en-US" altLang="zh-CN" sz="1400" b="1" i="1" smtClean="0">
                              <a:latin typeface="Cambria Math" panose="02040503050406030204" pitchFamily="18" charset="0"/>
                            </a:rPr>
                            <m:t>𝟐</m:t>
                          </m:r>
                        </m:sup>
                      </m:sSubSup>
                      <m:r>
                        <a:rPr lang="en-US" altLang="zh-CN" sz="1400" b="1" i="1" smtClean="0">
                          <a:latin typeface="Cambria Math" panose="02040503050406030204" pitchFamily="18" charset="0"/>
                        </a:rPr>
                        <m:t>+</m:t>
                      </m:r>
                      <m:sSub>
                        <m:sSubPr>
                          <m:ctrlPr>
                            <a:rPr lang="en-US" altLang="zh-CN" sz="1400" b="1" i="1">
                              <a:latin typeface="Cambria Math" panose="02040503050406030204" pitchFamily="18" charset="0"/>
                            </a:rPr>
                          </m:ctrlPr>
                        </m:sSub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e>
                              </m:d>
                            </m:e>
                          </m:d>
                        </m:e>
                        <m:sub>
                          <m:r>
                            <a:rPr lang="en-US" altLang="zh-CN" sz="1400" b="1" i="1" smtClean="0">
                              <a:latin typeface="Cambria Math" panose="02040503050406030204" pitchFamily="18" charset="0"/>
                            </a:rPr>
                            <m:t>𝟏</m:t>
                          </m:r>
                        </m:sub>
                      </m:sSub>
                    </m:oMath>
                  </m:oMathPara>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400" smtClean="0">
                        <a:latin typeface="Cambria Math" panose="02040503050406030204" pitchFamily="18" charset="0"/>
                        <a:ea typeface="微软雅黑" panose="020B0503020204020204" pitchFamily="34" charset="-122"/>
                      </a:rPr>
                      <m:t> </m:t>
                    </m:r>
                    <m:d>
                      <m:dPr>
                        <m:begChr m:val="["/>
                        <m:endChr m:val="]"/>
                        <m:ctrlPr>
                          <a:rPr lang="en-US" altLang="zh-CN" sz="1400" b="1" i="1" smtClean="0">
                            <a:latin typeface="Cambria Math" panose="02040503050406030204" pitchFamily="18" charset="0"/>
                            <a:ea typeface="微软雅黑" panose="020B0503020204020204" pitchFamily="34" charset="-122"/>
                          </a:rPr>
                        </m:ctrlPr>
                      </m:dPr>
                      <m:e>
                        <m:r>
                          <a:rPr lang="en-US" altLang="zh-CN" sz="1400" b="1" i="1" smtClean="0">
                            <a:latin typeface="Cambria Math" panose="02040503050406030204" pitchFamily="18" charset="0"/>
                            <a:ea typeface="微软雅黑" panose="020B0503020204020204" pitchFamily="34" charset="-122"/>
                          </a:rPr>
                          <m:t>𝑩</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e>
                    </m:d>
                    <m:r>
                      <a:rPr lang="zh-CN" altLang="en-US"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i="1" smtClean="0">
                        <a:latin typeface="Cambria Math" panose="02040503050406030204" pitchFamily="18" charset="0"/>
                        <a:ea typeface="微软雅黑" panose="020B0503020204020204" pitchFamily="34" charset="-122"/>
                      </a:rPr>
                      <m:t>, </m:t>
                    </m:r>
                    <m:r>
                      <a:rPr lang="en-US" altLang="zh-CN" sz="1400" i="1" smtClean="0">
                        <a:latin typeface="Cambria Math" panose="02040503050406030204" pitchFamily="18" charset="0"/>
                        <a:ea typeface="微软雅黑" panose="020B0503020204020204" pitchFamily="34" charset="-122"/>
                      </a:rPr>
                      <m:t>𝑑𝑖𝑎𝑔</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𝒍</m:t>
                    </m:r>
                  </m:oMath>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rPr>
                  <a:t>其中</a:t>
                </a:r>
                <a14:m>
                  <m:oMath xmlns:m="http://schemas.openxmlformats.org/officeDocument/2006/math">
                    <m:r>
                      <a:rPr lang="en-US" altLang="zh-CN">
                        <a:latin typeface="Cambria Math" panose="02040503050406030204" pitchFamily="18" charset="0"/>
                      </a:rPr>
                      <m:t>𝑙</m:t>
                    </m:r>
                  </m:oMath>
                </a14:m>
                <a:r>
                  <a:rPr lang="zh-CN" altLang="en-US" dirty="0">
                    <a:latin typeface="+mn-ea"/>
                  </a:rPr>
                  <a:t>是普通用户的自信度，</a:t>
                </a:r>
                <a:r>
                  <a:rPr lang="el-GR" altLang="zh-CN" sz="1200" b="1" dirty="0"/>
                  <a:t> </a:t>
                </a:r>
                <a14:m>
                  <m:oMath xmlns:m="http://schemas.openxmlformats.org/officeDocument/2006/math">
                    <m:r>
                      <m:rPr>
                        <m:sty m:val="p"/>
                      </m:rPr>
                      <a:rPr lang="el-GR" altLang="zh-CN" sz="1200" b="1" i="1">
                        <a:latin typeface="Cambria Math" panose="02040503050406030204" pitchFamily="18" charset="0"/>
                      </a:rPr>
                      <m:t>ρ</m:t>
                    </m:r>
                  </m:oMath>
                </a14:m>
                <a:r>
                  <a:rPr lang="zh-CN" altLang="en-US" dirty="0">
                    <a:latin typeface="+mn-ea"/>
                  </a:rPr>
                  <a:t>是用于调节网络稀疏程度的系数</a:t>
                </a:r>
                <a:endParaRPr lang="en-US" altLang="zh-CN" dirty="0">
                  <a:latin typeface="+mn-ea"/>
                </a:endParaRPr>
              </a:p>
              <a:p>
                <a:pPr>
                  <a:lnSpc>
                    <a:spcPct val="200000"/>
                  </a:lnSpc>
                </a:pPr>
                <a:r>
                  <a:rPr lang="zh-CN" altLang="en-US" dirty="0">
                    <a:latin typeface="+mn-ea"/>
                  </a:rPr>
                  <a:t>其中</a:t>
                </a:r>
                <a14:m>
                  <m:oMath xmlns:m="http://schemas.openxmlformats.org/officeDocument/2006/math">
                    <m:r>
                      <a:rPr lang="en-US" altLang="zh-CN" b="1" i="1" smtClean="0">
                        <a:latin typeface="Cambria Math" panose="02040503050406030204" pitchFamily="18" charset="0"/>
                      </a:rPr>
                      <m:t>𝒀</m:t>
                    </m:r>
                  </m:oMath>
                </a14:m>
                <a:r>
                  <a:rPr lang="zh-CN" altLang="en-US" dirty="0">
                    <a:latin typeface="+mn-ea"/>
                  </a:rPr>
                  <a:t>表示恒稳态时普通用户的意见，</a:t>
                </a:r>
                <a:r>
                  <a:rPr lang="en-US" altLang="zh-CN" sz="1200" b="1" dirty="0"/>
                  <a:t> </a:t>
                </a:r>
                <a14:m>
                  <m:oMath xmlns:m="http://schemas.openxmlformats.org/officeDocument/2006/math">
                    <m:r>
                      <a:rPr lang="en-US" altLang="zh-CN" sz="1200" b="1" i="1" smtClean="0">
                        <a:latin typeface="Cambria Math" panose="02040503050406030204" pitchFamily="18" charset="0"/>
                      </a:rPr>
                      <m:t>𝒁</m:t>
                    </m:r>
                  </m:oMath>
                </a14:m>
                <a:r>
                  <a:rPr lang="zh-CN" altLang="en-US" dirty="0">
                    <a:latin typeface="+mn-ea"/>
                  </a:rPr>
                  <a:t>表示恒稳态时意见领袖的意见，</a:t>
                </a:r>
                <a:r>
                  <a:rPr lang="en-US" altLang="zh-CN" sz="1200" b="1" dirty="0"/>
                  <a:t> </a:t>
                </a:r>
                <a14:m>
                  <m:oMath xmlns:m="http://schemas.openxmlformats.org/officeDocument/2006/math">
                    <m:r>
                      <a:rPr lang="en-US" altLang="zh-CN" sz="1200" b="1" i="1">
                        <a:latin typeface="Cambria Math" panose="02040503050406030204" pitchFamily="18" charset="0"/>
                      </a:rPr>
                      <m:t>𝑩</m:t>
                    </m:r>
                  </m:oMath>
                </a14:m>
                <a:r>
                  <a:rPr lang="zh-CN" altLang="en-US" dirty="0">
                    <a:latin typeface="+mn-ea"/>
                  </a:rPr>
                  <a:t>表示普通用户受意见领袖的影响程度，</a:t>
                </a:r>
                <a:r>
                  <a:rPr lang="en-US" altLang="zh-CN" sz="1200" b="1" dirty="0"/>
                  <a:t> </a:t>
                </a:r>
                <a14:m>
                  <m:oMath xmlns:m="http://schemas.openxmlformats.org/officeDocument/2006/math">
                    <m:r>
                      <a:rPr lang="en-US" altLang="zh-CN" sz="1200" b="1" i="1">
                        <a:latin typeface="Cambria Math" panose="02040503050406030204" pitchFamily="18" charset="0"/>
                      </a:rPr>
                      <m:t>𝑫</m:t>
                    </m:r>
                  </m:oMath>
                </a14:m>
                <a:r>
                  <a:rPr lang="zh-CN" altLang="en-US" dirty="0">
                    <a:latin typeface="+mn-ea"/>
                  </a:rPr>
                  <a:t>表示普通用户受普通用户之间的影响程度</a:t>
                </a:r>
                <a:endParaRPr lang="en-US" altLang="zh-CN" dirty="0">
                  <a:latin typeface="+mn-ea"/>
                </a:endParaRPr>
              </a:p>
              <a:p>
                <a:pPr>
                  <a:lnSpc>
                    <a:spcPct val="200000"/>
                  </a:lnSpc>
                </a:pPr>
                <a:r>
                  <a:rPr lang="zh-CN" altLang="en-US" dirty="0">
                    <a:solidFill>
                      <a:srgbClr val="00B0F0"/>
                    </a:solidFill>
                    <a:latin typeface="+mn-ea"/>
                    <a:sym typeface="黑体" panose="02010609060101010101" pitchFamily="49" charset="-122"/>
                  </a:rPr>
                  <a:t>仅已知用户稳态意见的前提下，就推导出用户间的影响关系</a:t>
                </a:r>
                <a:endParaRPr lang="zh-CN" altLang="en-US" dirty="0">
                  <a:latin typeface="+mn-ea"/>
                </a:endParaRPr>
              </a:p>
            </p:txBody>
          </p:sp>
        </mc:Choice>
        <mc:Fallback xmlns="">
          <p:sp>
            <p:nvSpPr>
              <p:cNvPr id="6" name="文本框 5">
                <a:extLst>
                  <a:ext uri="{FF2B5EF4-FFF2-40B4-BE49-F238E27FC236}">
                    <a16:creationId xmlns:a16="http://schemas.microsoft.com/office/drawing/2014/main" id="{F73457AE-C444-40E6-8E7C-FD13C9CE5432}"/>
                  </a:ext>
                </a:extLst>
              </p:cNvPr>
              <p:cNvSpPr txBox="1">
                <a:spLocks noRot="1" noChangeAspect="1" noMove="1" noResize="1" noEditPoints="1" noAdjustHandles="1" noChangeArrowheads="1" noChangeShapeType="1" noTextEdit="1"/>
              </p:cNvSpPr>
              <p:nvPr/>
            </p:nvSpPr>
            <p:spPr>
              <a:xfrm>
                <a:off x="463993" y="923011"/>
                <a:ext cx="7893425" cy="3484095"/>
              </a:xfrm>
              <a:prstGeom prst="rect">
                <a:avLst/>
              </a:prstGeom>
              <a:blipFill>
                <a:blip r:embed="rId4"/>
                <a:stretch>
                  <a:fillRect l="-154" b="-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930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A80B1B-189D-BA40-B2C6-AFC61552B17D}"/>
                  </a:ext>
                </a:extLst>
              </p:cNvPr>
              <p:cNvSpPr txBox="1"/>
              <p:nvPr/>
            </p:nvSpPr>
            <p:spPr>
              <a:xfrm>
                <a:off x="558411" y="810240"/>
                <a:ext cx="8259663" cy="923330"/>
              </a:xfrm>
              <a:prstGeom prst="rect">
                <a:avLst/>
              </a:prstGeom>
              <a:noFill/>
            </p:spPr>
            <p:txBody>
              <a:bodyPr wrap="square" rtlCol="0">
                <a:spAutoFit/>
              </a:bodyPr>
              <a:lstStyle/>
              <a:p>
                <a:r>
                  <a:rPr kumimoji="1" lang="zh-CN" altLang="en-US" dirty="0"/>
                  <a:t>通过前面介绍的两种方法，得到最终的用户意见矩阵</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i="1">
                            <a:latin typeface="Cambria Math" panose="02040503050406030204" pitchFamily="18" charset="0"/>
                          </a:rPr>
                          <m:t>𝑖</m:t>
                        </m:r>
                      </m:sub>
                    </m:sSub>
                  </m:oMath>
                </a14:m>
                <a:r>
                  <a:rPr kumimoji="1" lang="zh-CN" altLang="en-US" dirty="0"/>
                  <a:t>，接下来需要从该矩阵中找出意见领袖和普通用户，这里也有两种方法获取意见领袖。</a:t>
                </a:r>
                <a:endParaRPr kumimoji="1" lang="en-US" altLang="zh-CN" dirty="0"/>
              </a:p>
              <a:p>
                <a:endParaRPr kumimoji="1" lang="zh-CN" altLang="en-US" dirty="0"/>
              </a:p>
              <a:p>
                <a:r>
                  <a:rPr kumimoji="1" lang="zh-CN" altLang="en-US" dirty="0"/>
                  <a:t>方法</a:t>
                </a:r>
                <a:r>
                  <a:rPr kumimoji="1" lang="en-US" altLang="zh-CN" dirty="0"/>
                  <a:t>1</a:t>
                </a:r>
                <a:r>
                  <a:rPr kumimoji="1" lang="zh-CN" altLang="en-US" dirty="0"/>
                  <a:t>：可以通过凸优化方程求解出</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endParaRPr lang="en-US" altLang="zh-CN" sz="1200" b="1"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03A80B1B-189D-BA40-B2C6-AFC61552B17D}"/>
                  </a:ext>
                </a:extLst>
              </p:cNvPr>
              <p:cNvSpPr txBox="1">
                <a:spLocks noRot="1" noChangeAspect="1" noMove="1" noResize="1" noEditPoints="1" noAdjustHandles="1" noChangeArrowheads="1" noChangeShapeType="1" noTextEdit="1"/>
              </p:cNvSpPr>
              <p:nvPr/>
            </p:nvSpPr>
            <p:spPr>
              <a:xfrm>
                <a:off x="558411" y="810240"/>
                <a:ext cx="8259663" cy="923330"/>
              </a:xfrm>
              <a:prstGeom prst="rect">
                <a:avLst/>
              </a:prstGeom>
              <a:blipFill>
                <a:blip r:embed="rId4"/>
                <a:stretch>
                  <a:fillRect l="-307"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B8BBFC6-C5A3-8244-A1CE-EC88CC4ED5F6}"/>
                  </a:ext>
                </a:extLst>
              </p:cNvPr>
              <p:cNvSpPr txBox="1"/>
              <p:nvPr/>
            </p:nvSpPr>
            <p:spPr>
              <a:xfrm>
                <a:off x="1927828" y="1950565"/>
                <a:ext cx="4572000" cy="753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latin typeface="Cambria Math" panose="02040503050406030204" pitchFamily="18" charset="0"/>
                            </a:rPr>
                          </m:ctrlPr>
                        </m:sSubSupPr>
                        <m:e>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𝐦</m:t>
                                  </m:r>
                                  <m:r>
                                    <a:rPr lang="en-US" altLang="zh-CN" sz="1200" b="1" i="1">
                                      <a:latin typeface="Cambria Math" panose="02040503050406030204" pitchFamily="18" charset="0"/>
                                    </a:rPr>
                                    <m:t>𝒊𝒏</m:t>
                                  </m:r>
                                </m:e>
                                <m:lim>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𝟎</m:t>
                                  </m:r>
                                  <m:r>
                                    <a:rPr lang="en-US" altLang="zh-CN" sz="1200" b="1" i="1">
                                      <a:latin typeface="Cambria Math" panose="02040503050406030204" pitchFamily="18" charset="0"/>
                                    </a:rPr>
                                    <m:t>,</m:t>
                                  </m:r>
                                  <m:r>
                                    <a:rPr lang="en-US" altLang="zh-CN" sz="1200" b="1" i="1">
                                      <a:latin typeface="Cambria Math" panose="02040503050406030204" pitchFamily="18" charset="0"/>
                                    </a:rPr>
                                    <m:t>𝑫</m:t>
                                  </m:r>
                                  <m:r>
                                    <a:rPr lang="en-US" altLang="zh-CN" sz="1200" b="1" i="1">
                                      <a:latin typeface="Cambria Math" panose="02040503050406030204" pitchFamily="18" charset="0"/>
                                    </a:rPr>
                                    <m:t>≥</m:t>
                                  </m:r>
                                  <m:r>
                                    <a:rPr lang="en-US" altLang="zh-CN" sz="1200" b="1" i="1">
                                      <a:latin typeface="Cambria Math" panose="02040503050406030204" pitchFamily="18" charset="0"/>
                                    </a:rPr>
                                    <m:t>𝟎</m:t>
                                  </m:r>
                                </m:lim>
                              </m:limLow>
                            </m:fName>
                            <m:e>
                              <m:r>
                                <m:rPr>
                                  <m:sty m:val="p"/>
                                </m:rPr>
                                <a:rPr lang="el-GR" altLang="zh-CN" sz="1200" b="1" i="1">
                                  <a:latin typeface="Cambria Math" panose="02040503050406030204" pitchFamily="18" charset="0"/>
                                </a:rPr>
                                <m:t>ρ</m:t>
                              </m:r>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r>
                                        <a:rPr lang="en-US" altLang="zh-CN" sz="1200" b="1" i="1">
                                          <a:latin typeface="Cambria Math" panose="02040503050406030204" pitchFamily="18" charset="0"/>
                                        </a:rPr>
                                        <m:t>𝒀</m:t>
                                      </m:r>
                                      <m:r>
                                        <a:rPr lang="en-US" altLang="zh-CN" sz="1200" b="1" i="1">
                                          <a:latin typeface="Cambria Math" panose="02040503050406030204" pitchFamily="18" charset="0"/>
                                        </a:rPr>
                                        <m:t>−</m:t>
                                      </m:r>
                                      <m:r>
                                        <a:rPr lang="en-US" altLang="zh-CN" sz="1200" b="1" i="1">
                                          <a:latin typeface="Cambria Math" panose="02040503050406030204" pitchFamily="18" charset="0"/>
                                        </a:rPr>
                                        <m:t>𝑩𝒁</m:t>
                                      </m:r>
                                    </m:e>
                                  </m:d>
                                </m:e>
                              </m:d>
                            </m:e>
                          </m:func>
                        </m:e>
                        <m:sub>
                          <m:r>
                            <a:rPr lang="en-US" altLang="zh-CN" sz="1200" b="1" i="1">
                              <a:latin typeface="Cambria Math" panose="02040503050406030204" pitchFamily="18" charset="0"/>
                            </a:rPr>
                            <m:t>𝑭</m:t>
                          </m:r>
                        </m:sub>
                        <m:sup>
                          <m:r>
                            <a:rPr lang="en-US" altLang="zh-CN" sz="1200" b="1" i="1">
                              <a:latin typeface="Cambria Math" panose="02040503050406030204" pitchFamily="18" charset="0"/>
                            </a:rPr>
                            <m:t>𝟐</m:t>
                          </m:r>
                        </m:sup>
                      </m:sSubSup>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d>
                            </m:e>
                          </m:d>
                        </m:e>
                        <m:sub>
                          <m:r>
                            <a:rPr lang="en-US" altLang="zh-CN" sz="1200" b="1" i="1">
                              <a:latin typeface="Cambria Math" panose="02040503050406030204" pitchFamily="18" charset="0"/>
                            </a:rPr>
                            <m:t>𝟏</m:t>
                          </m:r>
                        </m:sub>
                      </m:sSub>
                    </m:oMath>
                  </m:oMathPara>
                </a14:m>
                <a:endParaRPr lang="en-US" altLang="zh-CN" sz="1200" b="1" dirty="0">
                  <a:latin typeface="微软雅黑" panose="020B0503020204020204" pitchFamily="34" charset="-122"/>
                  <a:ea typeface="微软雅黑" panose="020B0503020204020204" pitchFamily="34" charset="-122"/>
                </a:endParaRPr>
              </a:p>
              <a:p>
                <a:pPr algn="ctr"/>
                <a:endParaRPr lang="en-US" altLang="zh-CN" sz="12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200">
                        <a:latin typeface="Cambria Math" panose="02040503050406030204" pitchFamily="18" charset="0"/>
                        <a:ea typeface="微软雅黑" panose="020B0503020204020204" pitchFamily="34" charset="-122"/>
                      </a:rPr>
                      <m:t> </m:t>
                    </m:r>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r>
                      <a:rPr lang="zh-CN" altLang="en-US"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i="1">
                        <a:latin typeface="Cambria Math" panose="02040503050406030204" pitchFamily="18" charset="0"/>
                        <a:ea typeface="微软雅黑" panose="020B0503020204020204" pitchFamily="34" charset="-122"/>
                      </a:rPr>
                      <m:t>, </m:t>
                    </m:r>
                    <m:r>
                      <a:rPr lang="en-US" altLang="zh-CN" sz="1200" i="1">
                        <a:latin typeface="Cambria Math" panose="02040503050406030204" pitchFamily="18" charset="0"/>
                        <a:ea typeface="微软雅黑" panose="020B0503020204020204" pitchFamily="34" charset="-122"/>
                      </a:rPr>
                      <m:t>𝑑𝑖𝑎𝑔</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𝒍</m:t>
                    </m:r>
                  </m:oMath>
                </a14:m>
                <a:endParaRPr lang="en-US" altLang="zh-CN" sz="1200" b="1"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2B8BBFC6-C5A3-8244-A1CE-EC88CC4ED5F6}"/>
                  </a:ext>
                </a:extLst>
              </p:cNvPr>
              <p:cNvSpPr txBox="1">
                <a:spLocks noRot="1" noChangeAspect="1" noMove="1" noResize="1" noEditPoints="1" noAdjustHandles="1" noChangeArrowheads="1" noChangeShapeType="1" noTextEdit="1"/>
              </p:cNvSpPr>
              <p:nvPr/>
            </p:nvSpPr>
            <p:spPr>
              <a:xfrm>
                <a:off x="1927828" y="1950565"/>
                <a:ext cx="4572000" cy="753796"/>
              </a:xfrm>
              <a:prstGeom prst="rect">
                <a:avLst/>
              </a:prstGeom>
              <a:blipFill>
                <a:blip r:embed="rId5"/>
                <a:stretch>
                  <a:fillRect b="-4918"/>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EF799EC-133D-C04D-8B2A-DDA1259AA29A}"/>
              </a:ext>
            </a:extLst>
          </p:cNvPr>
          <p:cNvSpPr txBox="1"/>
          <p:nvPr/>
        </p:nvSpPr>
        <p:spPr>
          <a:xfrm>
            <a:off x="558412" y="3092208"/>
            <a:ext cx="6299225" cy="300082"/>
          </a:xfrm>
          <a:prstGeom prst="rect">
            <a:avLst/>
          </a:prstGeom>
          <a:noFill/>
        </p:spPr>
        <p:txBody>
          <a:bodyPr wrap="none" rtlCol="0">
            <a:spAutoFit/>
          </a:bodyPr>
          <a:lstStyle/>
          <a:p>
            <a:r>
              <a:rPr kumimoji="1" lang="zh-CN" altLang="en-US" dirty="0"/>
              <a:t>为了寻找到意见领袖，可以使用</a:t>
            </a:r>
            <a:r>
              <a:rPr kumimoji="1" lang="en-US" altLang="zh-CN" dirty="0"/>
              <a:t>Greedy search</a:t>
            </a:r>
            <a:r>
              <a:rPr kumimoji="1" lang="zh-CN" altLang="en-US" dirty="0"/>
              <a:t> </a:t>
            </a:r>
            <a:r>
              <a:rPr kumimoji="1" lang="en-US" altLang="zh-CN" dirty="0"/>
              <a:t>method</a:t>
            </a:r>
            <a:r>
              <a:rPr kumimoji="1" lang="zh-CN" altLang="en-US" dirty="0"/>
              <a:t>解决下面</a:t>
            </a:r>
            <a:r>
              <a:rPr kumimoji="1" lang="en-US" altLang="zh-CN" dirty="0"/>
              <a:t>set-value function: </a:t>
            </a:r>
            <a:endParaRPr kumimoji="1" lang="zh-CN" altLang="en-US" dirty="0"/>
          </a:p>
        </p:txBody>
      </p:sp>
      <p:pic>
        <p:nvPicPr>
          <p:cNvPr id="4" name="图形 3">
            <a:extLst>
              <a:ext uri="{FF2B5EF4-FFF2-40B4-BE49-F238E27FC236}">
                <a16:creationId xmlns:a16="http://schemas.microsoft.com/office/drawing/2014/main" id="{E8888E68-B5F9-AE4F-A0BF-A47D011E0C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108" y="3780137"/>
            <a:ext cx="2907441" cy="553123"/>
          </a:xfrm>
          <a:prstGeom prst="rect">
            <a:avLst/>
          </a:prstGeom>
        </p:spPr>
      </p:pic>
    </p:spTree>
    <p:extLst>
      <p:ext uri="{BB962C8B-B14F-4D97-AF65-F5344CB8AC3E}">
        <p14:creationId xmlns:p14="http://schemas.microsoft.com/office/powerpoint/2010/main" val="220828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9AC35028-1DDA-FC49-9A01-ECD729BDEA45}"/>
              </a:ext>
            </a:extLst>
          </p:cNvPr>
          <p:cNvPicPr>
            <a:picLocks noChangeAspect="1"/>
          </p:cNvPicPr>
          <p:nvPr/>
        </p:nvPicPr>
        <p:blipFill>
          <a:blip r:embed="rId4"/>
          <a:stretch>
            <a:fillRect/>
          </a:stretch>
        </p:blipFill>
        <p:spPr>
          <a:xfrm>
            <a:off x="2571741" y="1495736"/>
            <a:ext cx="3518253" cy="305694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A80D23-9352-E540-9648-405277D47E09}"/>
                  </a:ext>
                </a:extLst>
              </p:cNvPr>
              <p:cNvSpPr txBox="1"/>
              <p:nvPr/>
            </p:nvSpPr>
            <p:spPr>
              <a:xfrm>
                <a:off x="788757" y="893460"/>
                <a:ext cx="4038606" cy="300082"/>
              </a:xfrm>
              <a:prstGeom prst="rect">
                <a:avLst/>
              </a:prstGeom>
              <a:noFill/>
            </p:spPr>
            <p:txBody>
              <a:bodyPr wrap="none" rtlCol="0">
                <a:spAutoFit/>
              </a:bodyPr>
              <a:lstStyle/>
              <a:p>
                <a:r>
                  <a:rPr kumimoji="1" lang="zh-CN" altLang="en-US" dirty="0"/>
                  <a:t>利用该算法最后可求解出意见领袖，以及</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r>
                  <a:rPr kumimoji="1" lang="zh-CN" altLang="en-US" dirty="0"/>
                  <a:t>矩阵</a:t>
                </a:r>
              </a:p>
            </p:txBody>
          </p:sp>
        </mc:Choice>
        <mc:Fallback xmlns="">
          <p:sp>
            <p:nvSpPr>
              <p:cNvPr id="5" name="文本框 4">
                <a:extLst>
                  <a:ext uri="{FF2B5EF4-FFF2-40B4-BE49-F238E27FC236}">
                    <a16:creationId xmlns:a16="http://schemas.microsoft.com/office/drawing/2014/main" id="{8BA80D23-9352-E540-9648-405277D47E09}"/>
                  </a:ext>
                </a:extLst>
              </p:cNvPr>
              <p:cNvSpPr txBox="1">
                <a:spLocks noRot="1" noChangeAspect="1" noMove="1" noResize="1" noEditPoints="1" noAdjustHandles="1" noChangeArrowheads="1" noChangeShapeType="1" noTextEdit="1"/>
              </p:cNvSpPr>
              <p:nvPr/>
            </p:nvSpPr>
            <p:spPr>
              <a:xfrm>
                <a:off x="788757" y="893460"/>
                <a:ext cx="4038606" cy="300082"/>
              </a:xfrm>
              <a:prstGeom prst="rect">
                <a:avLst/>
              </a:prstGeom>
              <a:blipFill>
                <a:blip r:embed="rId5"/>
                <a:stretch>
                  <a:fillRect l="-313" t="-4000"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80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35C82C-96A4-9E48-B384-08BC0924C8A9}"/>
                  </a:ext>
                </a:extLst>
              </p:cNvPr>
              <p:cNvSpPr txBox="1"/>
              <p:nvPr/>
            </p:nvSpPr>
            <p:spPr>
              <a:xfrm>
                <a:off x="549358" y="942108"/>
                <a:ext cx="7734009" cy="923971"/>
              </a:xfrm>
              <a:prstGeom prst="rect">
                <a:avLst/>
              </a:prstGeom>
              <a:noFill/>
            </p:spPr>
            <p:txBody>
              <a:bodyPr wrap="square" rtlCol="0">
                <a:spAutoFit/>
              </a:bodyPr>
              <a:lstStyle/>
              <a:p>
                <a:pPr algn="just"/>
                <a:r>
                  <a:rPr kumimoji="1" lang="zh-CN" altLang="en-US" dirty="0"/>
                  <a:t>方法</a:t>
                </a:r>
                <a:r>
                  <a:rPr kumimoji="1" lang="en-US" altLang="zh-CN" dirty="0"/>
                  <a:t>2</a:t>
                </a:r>
                <a:r>
                  <a:rPr kumimoji="1" lang="zh-CN" altLang="en-US" dirty="0"/>
                  <a:t>：对于用户意见矩阵</a:t>
                </a:r>
                <a14:m>
                  <m:oMath xmlns:m="http://schemas.openxmlformats.org/officeDocument/2006/math">
                    <m:sSubSup>
                      <m:sSubSupPr>
                        <m:ctrlPr>
                          <a:rPr kumimoji="1" lang="en-US" altLang="zh-CN" i="1" smtClean="0">
                            <a:latin typeface="Cambria Math" panose="02040503050406030204" pitchFamily="18" charset="0"/>
                          </a:rPr>
                        </m:ctrlPr>
                      </m:sSubSupPr>
                      <m:e>
                        <m:d>
                          <m:dPr>
                            <m:begChr m:val="{"/>
                            <m:endChr m:val="}"/>
                            <m:ctrlPr>
                              <a:rPr kumimoji="1" lang="en-US" altLang="zh-CN" i="1" smtClean="0">
                                <a:latin typeface="Cambria Math" panose="02040503050406030204" pitchFamily="18" charset="0"/>
                              </a:rPr>
                            </m:ctrlPr>
                          </m:dP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𝑖</m:t>
                                </m:r>
                              </m:sub>
                            </m:sSub>
                          </m:e>
                        </m:d>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sSubSup>
                  </m:oMath>
                </a14:m>
                <a:r>
                  <a:rPr kumimoji="1" lang="zh-CN" altLang="en-US" dirty="0"/>
                  <a:t>，可以利用</a:t>
                </a:r>
                <a:r>
                  <a:rPr kumimoji="1" lang="en-US" altLang="zh-CN" dirty="0"/>
                  <a:t>k-means</a:t>
                </a:r>
                <a:r>
                  <a:rPr kumimoji="1" lang="zh-CN" altLang="en-US" dirty="0"/>
                  <a:t>算法，对这些用户进行聚类，为了确定聚类的个数，可以训练多个模型，然后使用轮廓系数为分类结果进行打分，分数越高表示聚类效果越好。取每个类别中，靠近聚类中心的用户，并且用户要活跃度</a:t>
                </a:r>
                <a:r>
                  <a:rPr kumimoji="1" lang="en-US" altLang="zh-CN" dirty="0"/>
                  <a:t>(</a:t>
                </a:r>
                <a:r>
                  <a:rPr kumimoji="1" lang="zh-CN" altLang="en-US" dirty="0"/>
                  <a:t>如发帖</a:t>
                </a:r>
                <a:r>
                  <a:rPr kumimoji="1" lang="en-US" altLang="zh-CN" dirty="0"/>
                  <a:t>+</a:t>
                </a:r>
                <a:r>
                  <a:rPr kumimoji="1" lang="zh-CN" altLang="en-US" dirty="0"/>
                  <a:t>互动）大于阈值，才能作为意见领袖。（意见矩阵聚类效果图如下）</a:t>
                </a:r>
              </a:p>
            </p:txBody>
          </p:sp>
        </mc:Choice>
        <mc:Fallback xmlns="">
          <p:sp>
            <p:nvSpPr>
              <p:cNvPr id="8" name="文本框 7">
                <a:extLst>
                  <a:ext uri="{FF2B5EF4-FFF2-40B4-BE49-F238E27FC236}">
                    <a16:creationId xmlns:a16="http://schemas.microsoft.com/office/drawing/2014/main" id="{EB35C82C-96A4-9E48-B384-08BC0924C8A9}"/>
                  </a:ext>
                </a:extLst>
              </p:cNvPr>
              <p:cNvSpPr txBox="1">
                <a:spLocks noRot="1" noChangeAspect="1" noMove="1" noResize="1" noEditPoints="1" noAdjustHandles="1" noChangeArrowheads="1" noChangeShapeType="1" noTextEdit="1"/>
              </p:cNvSpPr>
              <p:nvPr/>
            </p:nvSpPr>
            <p:spPr>
              <a:xfrm>
                <a:off x="549358" y="942108"/>
                <a:ext cx="7734009" cy="923971"/>
              </a:xfrm>
              <a:prstGeom prst="rect">
                <a:avLst/>
              </a:prstGeom>
              <a:blipFill>
                <a:blip r:embed="rId4"/>
                <a:stretch>
                  <a:fillRect l="-164" t="-1370" r="-164" b="-5479"/>
                </a:stretch>
              </a:blipFill>
            </p:spPr>
            <p:txBody>
              <a:bodyPr/>
              <a:lstStyle/>
              <a:p>
                <a:r>
                  <a:rPr lang="zh-CN" altLang="en-US">
                    <a:noFill/>
                  </a:rPr>
                  <a:t> </a:t>
                </a:r>
              </a:p>
            </p:txBody>
          </p:sp>
        </mc:Fallback>
      </mc:AlternateContent>
      <p:pic>
        <p:nvPicPr>
          <p:cNvPr id="3" name="图片 2" descr="图表, 散点图&#10;&#10;描述已自动生成">
            <a:extLst>
              <a:ext uri="{FF2B5EF4-FFF2-40B4-BE49-F238E27FC236}">
                <a16:creationId xmlns:a16="http://schemas.microsoft.com/office/drawing/2014/main" id="{4BA099CF-D47D-FB49-A587-394A1E1D45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4132" y="1932398"/>
            <a:ext cx="4455736" cy="2880134"/>
          </a:xfrm>
          <a:prstGeom prst="rect">
            <a:avLst/>
          </a:prstGeom>
        </p:spPr>
      </p:pic>
    </p:spTree>
    <p:extLst>
      <p:ext uri="{BB962C8B-B14F-4D97-AF65-F5344CB8AC3E}">
        <p14:creationId xmlns:p14="http://schemas.microsoft.com/office/powerpoint/2010/main" val="297396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08477" y="2163863"/>
            <a:ext cx="11079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概述</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95634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本节主要讲解使用意见领袖模型对群组用户的意见转移过程进行建模，并且在意见领袖概念的引入下，可以在</a:t>
            </a:r>
            <a:r>
              <a:rPr lang="zh-CN" altLang="en-US" dirty="0">
                <a:solidFill>
                  <a:srgbClr val="00B0F0"/>
                </a:solidFill>
                <a:latin typeface="+mn-ea"/>
                <a:sym typeface="黑体" panose="02010609060101010101" pitchFamily="49" charset="-122"/>
              </a:rPr>
              <a:t>已知用户稳态意见的前提下，推导出用户间的影响关系</a:t>
            </a:r>
            <a:r>
              <a:rPr lang="zh-CN" altLang="en-US" dirty="0">
                <a:latin typeface="+mn-ea"/>
                <a:sym typeface="黑体" panose="02010609060101010101" pitchFamily="49" charset="-122"/>
              </a:rPr>
              <a:t>。而用户的稳态意见是由态度模型或主题模型挖掘得出的，因此</a:t>
            </a:r>
            <a:r>
              <a:rPr lang="zh-CN" altLang="en-US" dirty="0">
                <a:solidFill>
                  <a:srgbClr val="00B0F0"/>
                </a:solidFill>
                <a:latin typeface="+mn-ea"/>
                <a:sym typeface="黑体" panose="02010609060101010101" pitchFamily="49" charset="-122"/>
              </a:rPr>
              <a:t>态度模型或主题模型与意见领袖模型在理论上是可以结合的</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spTree>
    <p:extLst>
      <p:ext uri="{BB962C8B-B14F-4D97-AF65-F5344CB8AC3E}">
        <p14:creationId xmlns:p14="http://schemas.microsoft.com/office/powerpoint/2010/main" val="697386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3556333" y="1888069"/>
            <a:ext cx="2031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仿真结果</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80097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75126" y="552778"/>
            <a:ext cx="7893425" cy="459357"/>
          </a:xfrm>
          <a:prstGeom prst="rect">
            <a:avLst/>
          </a:prstGeom>
          <a:noFill/>
        </p:spPr>
        <p:txBody>
          <a:bodyPr wrap="square" rtlCol="0">
            <a:spAutoFit/>
          </a:bodyPr>
          <a:lstStyle/>
          <a:p>
            <a:pPr>
              <a:lnSpc>
                <a:spcPct val="200000"/>
              </a:lnSpc>
            </a:pPr>
            <a:r>
              <a:rPr lang="zh-CN" altLang="en-US" sz="1400" dirty="0">
                <a:latin typeface="+mn-ea"/>
              </a:rPr>
              <a:t>采用人工数据来验证模型的可靠性。</a:t>
            </a:r>
            <a:r>
              <a:rPr lang="zh-CN" altLang="en-US" sz="1400" dirty="0">
                <a:solidFill>
                  <a:srgbClr val="00B0F0"/>
                </a:solidFill>
                <a:latin typeface="+mn-ea"/>
                <a:sym typeface="黑体" panose="02010609060101010101" pitchFamily="49" charset="-122"/>
              </a:rPr>
              <a:t>假定群组用户网络结构与我们所采用的意见领袖模型一致</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p:txBody>
      </p:sp>
      <p:grpSp>
        <p:nvGrpSpPr>
          <p:cNvPr id="3" name="组合 2">
            <a:extLst>
              <a:ext uri="{FF2B5EF4-FFF2-40B4-BE49-F238E27FC236}">
                <a16:creationId xmlns:a16="http://schemas.microsoft.com/office/drawing/2014/main" id="{31E48479-C10A-411C-A9C4-6A2FBA034F71}"/>
              </a:ext>
            </a:extLst>
          </p:cNvPr>
          <p:cNvGrpSpPr/>
          <p:nvPr/>
        </p:nvGrpSpPr>
        <p:grpSpPr>
          <a:xfrm>
            <a:off x="297845" y="1240240"/>
            <a:ext cx="8804790" cy="3624776"/>
            <a:chOff x="202842" y="1122674"/>
            <a:chExt cx="8804790" cy="3624776"/>
          </a:xfrm>
        </p:grpSpPr>
        <p:sp>
          <p:nvSpPr>
            <p:cNvPr id="5" name="文本框 4">
              <a:extLst>
                <a:ext uri="{FF2B5EF4-FFF2-40B4-BE49-F238E27FC236}">
                  <a16:creationId xmlns:a16="http://schemas.microsoft.com/office/drawing/2014/main" id="{017EFD25-9785-4771-ACAE-C0093A295536}"/>
                </a:ext>
              </a:extLst>
            </p:cNvPr>
            <p:cNvSpPr txBox="1"/>
            <p:nvPr/>
          </p:nvSpPr>
          <p:spPr>
            <a:xfrm>
              <a:off x="202842" y="2487761"/>
              <a:ext cx="697627" cy="246221"/>
            </a:xfrm>
            <a:prstGeom prst="rect">
              <a:avLst/>
            </a:prstGeom>
            <a:noFill/>
          </p:spPr>
          <p:txBody>
            <a:bodyPr wrap="none" rtlCol="0">
              <a:spAutoFit/>
            </a:bodyPr>
            <a:lstStyle/>
            <a:p>
              <a:r>
                <a:rPr lang="zh-CN" altLang="en-US" sz="1000" dirty="0"/>
                <a:t>随机生成</a:t>
              </a:r>
            </a:p>
          </p:txBody>
        </p:sp>
        <p:sp>
          <p:nvSpPr>
            <p:cNvPr id="2" name="矩形 1">
              <a:extLst>
                <a:ext uri="{FF2B5EF4-FFF2-40B4-BE49-F238E27FC236}">
                  <a16:creationId xmlns:a16="http://schemas.microsoft.com/office/drawing/2014/main" id="{DFD6257B-7FEC-4C80-BE6D-69A747E8F222}"/>
                </a:ext>
              </a:extLst>
            </p:cNvPr>
            <p:cNvSpPr/>
            <p:nvPr/>
          </p:nvSpPr>
          <p:spPr>
            <a:xfrm>
              <a:off x="2579964"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23" name="矩形 22">
              <a:extLst>
                <a:ext uri="{FF2B5EF4-FFF2-40B4-BE49-F238E27FC236}">
                  <a16:creationId xmlns:a16="http://schemas.microsoft.com/office/drawing/2014/main" id="{05195953-31E2-4D85-ADE5-502454623A43}"/>
                </a:ext>
              </a:extLst>
            </p:cNvPr>
            <p:cNvSpPr/>
            <p:nvPr/>
          </p:nvSpPr>
          <p:spPr>
            <a:xfrm>
              <a:off x="3077538"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24" name="矩形 23">
              <a:extLst>
                <a:ext uri="{FF2B5EF4-FFF2-40B4-BE49-F238E27FC236}">
                  <a16:creationId xmlns:a16="http://schemas.microsoft.com/office/drawing/2014/main" id="{0963C05F-042A-4AAD-876C-331022CA7B30}"/>
                </a:ext>
              </a:extLst>
            </p:cNvPr>
            <p:cNvSpPr/>
            <p:nvPr/>
          </p:nvSpPr>
          <p:spPr>
            <a:xfrm>
              <a:off x="1000426" y="2494470"/>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cxnSp>
          <p:nvCxnSpPr>
            <p:cNvPr id="4" name="直接箭头连接符 3">
              <a:extLst>
                <a:ext uri="{FF2B5EF4-FFF2-40B4-BE49-F238E27FC236}">
                  <a16:creationId xmlns:a16="http://schemas.microsoft.com/office/drawing/2014/main" id="{867ADDFE-1B01-4C99-B914-944E1AAB2C40}"/>
                </a:ext>
              </a:extLst>
            </p:cNvPr>
            <p:cNvCxnSpPr/>
            <p:nvPr/>
          </p:nvCxnSpPr>
          <p:spPr>
            <a:xfrm>
              <a:off x="235206" y="2724149"/>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D25A2C4-D5D2-4626-8C0C-CDE62068DC1B}"/>
                </a:ext>
              </a:extLst>
            </p:cNvPr>
            <p:cNvCxnSpPr/>
            <p:nvPr/>
          </p:nvCxnSpPr>
          <p:spPr>
            <a:xfrm>
              <a:off x="1729709" y="2733982"/>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65C8-056F-4DFB-9DBE-531119C8D8A9}"/>
                </a:ext>
              </a:extLst>
            </p:cNvPr>
            <p:cNvSpPr txBox="1"/>
            <p:nvPr/>
          </p:nvSpPr>
          <p:spPr>
            <a:xfrm>
              <a:off x="2987211" y="1478428"/>
              <a:ext cx="697627" cy="400110"/>
            </a:xfrm>
            <a:prstGeom prst="rect">
              <a:avLst/>
            </a:prstGeom>
            <a:noFill/>
          </p:spPr>
          <p:txBody>
            <a:bodyPr wrap="none" rtlCol="0">
              <a:spAutoFit/>
            </a:bodyPr>
            <a:lstStyle/>
            <a:p>
              <a:r>
                <a:rPr lang="zh-CN" altLang="en-US" sz="1000" dirty="0"/>
                <a:t>意见领袖</a:t>
              </a:r>
              <a:endParaRPr lang="en-US" altLang="zh-CN" sz="1000" dirty="0"/>
            </a:p>
            <a:p>
              <a:r>
                <a:rPr lang="zh-CN" altLang="en-US" sz="1000" dirty="0"/>
                <a:t>意见标签</a:t>
              </a:r>
            </a:p>
          </p:txBody>
        </p:sp>
        <p:sp>
          <p:nvSpPr>
            <p:cNvPr id="29" name="文本框 28">
              <a:extLst>
                <a:ext uri="{FF2B5EF4-FFF2-40B4-BE49-F238E27FC236}">
                  <a16:creationId xmlns:a16="http://schemas.microsoft.com/office/drawing/2014/main" id="{EE10952B-C646-49D0-A770-342556729316}"/>
                </a:ext>
              </a:extLst>
            </p:cNvPr>
            <p:cNvSpPr txBox="1"/>
            <p:nvPr/>
          </p:nvSpPr>
          <p:spPr>
            <a:xfrm>
              <a:off x="1825586" y="2497910"/>
              <a:ext cx="441146" cy="246221"/>
            </a:xfrm>
            <a:prstGeom prst="rect">
              <a:avLst/>
            </a:prstGeom>
            <a:noFill/>
          </p:spPr>
          <p:txBody>
            <a:bodyPr wrap="none" rtlCol="0">
              <a:spAutoFit/>
            </a:bodyPr>
            <a:lstStyle/>
            <a:p>
              <a:r>
                <a:rPr lang="zh-CN" altLang="en-US" sz="1000" dirty="0"/>
                <a:t>取出</a:t>
              </a:r>
            </a:p>
          </p:txBody>
        </p:sp>
        <p:cxnSp>
          <p:nvCxnSpPr>
            <p:cNvPr id="30" name="直接箭头连接符 29">
              <a:extLst>
                <a:ext uri="{FF2B5EF4-FFF2-40B4-BE49-F238E27FC236}">
                  <a16:creationId xmlns:a16="http://schemas.microsoft.com/office/drawing/2014/main" id="{4C884BF5-87A0-4E61-A560-5BB8718AC8E0}"/>
                </a:ext>
              </a:extLst>
            </p:cNvPr>
            <p:cNvCxnSpPr/>
            <p:nvPr/>
          </p:nvCxnSpPr>
          <p:spPr>
            <a:xfrm>
              <a:off x="2427336" y="1965267"/>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018ADDD-54EA-43A2-820A-710D69ACC43B}"/>
                </a:ext>
              </a:extLst>
            </p:cNvPr>
            <p:cNvSpPr txBox="1"/>
            <p:nvPr/>
          </p:nvSpPr>
          <p:spPr>
            <a:xfrm>
              <a:off x="3632922" y="1122674"/>
              <a:ext cx="697627" cy="246221"/>
            </a:xfrm>
            <a:prstGeom prst="rect">
              <a:avLst/>
            </a:prstGeom>
            <a:noFill/>
          </p:spPr>
          <p:txBody>
            <a:bodyPr wrap="none" rtlCol="0">
              <a:spAutoFit/>
            </a:bodyPr>
            <a:lstStyle/>
            <a:p>
              <a:r>
                <a:rPr lang="zh-CN" altLang="en-US" sz="1000" dirty="0"/>
                <a:t>反向采样</a:t>
              </a:r>
            </a:p>
          </p:txBody>
        </p:sp>
        <p:sp>
          <p:nvSpPr>
            <p:cNvPr id="32" name="矩形 31">
              <a:extLst>
                <a:ext uri="{FF2B5EF4-FFF2-40B4-BE49-F238E27FC236}">
                  <a16:creationId xmlns:a16="http://schemas.microsoft.com/office/drawing/2014/main" id="{D3BC5E41-641F-450C-86D5-C5D8CF9CFFC4}"/>
                </a:ext>
              </a:extLst>
            </p:cNvPr>
            <p:cNvSpPr/>
            <p:nvPr/>
          </p:nvSpPr>
          <p:spPr>
            <a:xfrm>
              <a:off x="3124963" y="1848001"/>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25" name="右大括号 24">
              <a:extLst>
                <a:ext uri="{FF2B5EF4-FFF2-40B4-BE49-F238E27FC236}">
                  <a16:creationId xmlns:a16="http://schemas.microsoft.com/office/drawing/2014/main" id="{8B48764B-28BB-4476-A735-A4D7FB28BE61}"/>
                </a:ext>
              </a:extLst>
            </p:cNvPr>
            <p:cNvSpPr/>
            <p:nvPr/>
          </p:nvSpPr>
          <p:spPr>
            <a:xfrm>
              <a:off x="3632922" y="1921019"/>
              <a:ext cx="186813" cy="8466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9BEF3632-8323-4C69-BBF8-6D44FECF3A6D}"/>
                </a:ext>
              </a:extLst>
            </p:cNvPr>
            <p:cNvCxnSpPr>
              <a:cxnSpLocks/>
            </p:cNvCxnSpPr>
            <p:nvPr/>
          </p:nvCxnSpPr>
          <p:spPr>
            <a:xfrm>
              <a:off x="3959865" y="2361573"/>
              <a:ext cx="1686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E5CB881-0A97-4F6F-95D2-4371A4D58736}"/>
                </a:ext>
              </a:extLst>
            </p:cNvPr>
            <p:cNvSpPr txBox="1"/>
            <p:nvPr/>
          </p:nvSpPr>
          <p:spPr>
            <a:xfrm>
              <a:off x="826537" y="2238101"/>
              <a:ext cx="954107" cy="246221"/>
            </a:xfrm>
            <a:prstGeom prst="rect">
              <a:avLst/>
            </a:prstGeom>
            <a:noFill/>
          </p:spPr>
          <p:txBody>
            <a:bodyPr wrap="none" rtlCol="0">
              <a:spAutoFit/>
            </a:bodyPr>
            <a:lstStyle/>
            <a:p>
              <a:r>
                <a:rPr lang="zh-CN" altLang="en-US" sz="1000" dirty="0"/>
                <a:t>影响关系标签</a:t>
              </a: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9DC7AD7-5B5D-4321-B920-51D81DFEA41E}"/>
                    </a:ext>
                  </a:extLst>
                </p:cNvPr>
                <p:cNvSpPr/>
                <p:nvPr/>
              </p:nvSpPr>
              <p:spPr>
                <a:xfrm>
                  <a:off x="3959865" y="2048987"/>
                  <a:ext cx="1573829" cy="312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𝑩𝒁</m:t>
                        </m:r>
                      </m:oMath>
                    </m:oMathPara>
                  </a14:m>
                  <a:endParaRPr lang="zh-CN" altLang="en-US" dirty="0"/>
                </a:p>
              </p:txBody>
            </p:sp>
          </mc:Choice>
          <mc:Fallback xmlns="">
            <p:sp>
              <p:nvSpPr>
                <p:cNvPr id="38" name="矩形 37">
                  <a:extLst>
                    <a:ext uri="{FF2B5EF4-FFF2-40B4-BE49-F238E27FC236}">
                      <a16:creationId xmlns:a16="http://schemas.microsoft.com/office/drawing/2014/main" id="{B9DC7AD7-5B5D-4321-B920-51D81DFEA41E}"/>
                    </a:ext>
                  </a:extLst>
                </p:cNvPr>
                <p:cNvSpPr>
                  <a:spLocks noRot="1" noChangeAspect="1" noMove="1" noResize="1" noEditPoints="1" noAdjustHandles="1" noChangeArrowheads="1" noChangeShapeType="1" noTextEdit="1"/>
                </p:cNvSpPr>
                <p:nvPr/>
              </p:nvSpPr>
              <p:spPr>
                <a:xfrm>
                  <a:off x="3959865" y="2048987"/>
                  <a:ext cx="1573829" cy="312586"/>
                </a:xfrm>
                <a:prstGeom prst="rect">
                  <a:avLst/>
                </a:prstGeom>
                <a:blipFill>
                  <a:blip r:embed="rId5"/>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ACA97F2B-FAD4-4B31-8185-A0FA7D1B70ED}"/>
                </a:ext>
              </a:extLst>
            </p:cNvPr>
            <p:cNvSpPr txBox="1"/>
            <p:nvPr/>
          </p:nvSpPr>
          <p:spPr>
            <a:xfrm>
              <a:off x="5670643" y="1797922"/>
              <a:ext cx="697627" cy="400110"/>
            </a:xfrm>
            <a:prstGeom prst="rect">
              <a:avLst/>
            </a:prstGeom>
            <a:noFill/>
          </p:spPr>
          <p:txBody>
            <a:bodyPr wrap="none" rtlCol="0">
              <a:spAutoFit/>
            </a:bodyPr>
            <a:lstStyle/>
            <a:p>
              <a:r>
                <a:rPr lang="zh-CN" altLang="en-US" sz="1000" dirty="0"/>
                <a:t>普通用户</a:t>
              </a:r>
              <a:endParaRPr lang="en-US" altLang="zh-CN" sz="1000" dirty="0"/>
            </a:p>
            <a:p>
              <a:r>
                <a:rPr lang="zh-CN" altLang="en-US" sz="1000" dirty="0"/>
                <a:t>意见标签</a:t>
              </a:r>
            </a:p>
          </p:txBody>
        </p:sp>
        <p:sp>
          <p:nvSpPr>
            <p:cNvPr id="43" name="文本框 42">
              <a:extLst>
                <a:ext uri="{FF2B5EF4-FFF2-40B4-BE49-F238E27FC236}">
                  <a16:creationId xmlns:a16="http://schemas.microsoft.com/office/drawing/2014/main" id="{8EA34696-6932-4197-8C75-AC96D18102EB}"/>
                </a:ext>
              </a:extLst>
            </p:cNvPr>
            <p:cNvSpPr txBox="1"/>
            <p:nvPr/>
          </p:nvSpPr>
          <p:spPr>
            <a:xfrm>
              <a:off x="4318420" y="2374799"/>
              <a:ext cx="825867" cy="246221"/>
            </a:xfrm>
            <a:prstGeom prst="rect">
              <a:avLst/>
            </a:prstGeom>
            <a:noFill/>
          </p:spPr>
          <p:txBody>
            <a:bodyPr wrap="none" rtlCol="0">
              <a:spAutoFit/>
            </a:bodyPr>
            <a:lstStyle/>
            <a:p>
              <a:r>
                <a:rPr lang="zh-CN" altLang="en-US" sz="1000" dirty="0"/>
                <a:t>确定性关系</a:t>
              </a:r>
            </a:p>
          </p:txBody>
        </p:sp>
        <p:sp>
          <p:nvSpPr>
            <p:cNvPr id="45" name="右大括号 44">
              <a:extLst>
                <a:ext uri="{FF2B5EF4-FFF2-40B4-BE49-F238E27FC236}">
                  <a16:creationId xmlns:a16="http://schemas.microsoft.com/office/drawing/2014/main" id="{A819126D-4EB3-45E1-8E17-CB28D692C131}"/>
                </a:ext>
              </a:extLst>
            </p:cNvPr>
            <p:cNvSpPr/>
            <p:nvPr/>
          </p:nvSpPr>
          <p:spPr>
            <a:xfrm>
              <a:off x="6430297" y="1729195"/>
              <a:ext cx="186813" cy="645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EF9F2D7-6DCB-409C-A944-15A3CAA75764}"/>
                </a:ext>
              </a:extLst>
            </p:cNvPr>
            <p:cNvSpPr txBox="1"/>
            <p:nvPr/>
          </p:nvSpPr>
          <p:spPr>
            <a:xfrm>
              <a:off x="6805791" y="1837961"/>
              <a:ext cx="441146" cy="246221"/>
            </a:xfrm>
            <a:prstGeom prst="rect">
              <a:avLst/>
            </a:prstGeom>
            <a:noFill/>
          </p:spPr>
          <p:txBody>
            <a:bodyPr wrap="none" rtlCol="0">
              <a:spAutoFit/>
            </a:bodyPr>
            <a:lstStyle/>
            <a:p>
              <a:r>
                <a:rPr lang="zh-CN" altLang="en-US" sz="1000" dirty="0"/>
                <a:t>拼接</a:t>
              </a:r>
            </a:p>
          </p:txBody>
        </p:sp>
        <p:cxnSp>
          <p:nvCxnSpPr>
            <p:cNvPr id="47" name="直接箭头连接符 46">
              <a:extLst>
                <a:ext uri="{FF2B5EF4-FFF2-40B4-BE49-F238E27FC236}">
                  <a16:creationId xmlns:a16="http://schemas.microsoft.com/office/drawing/2014/main" id="{52338D54-87C9-43DC-AE14-07EDB248EA22}"/>
                </a:ext>
              </a:extLst>
            </p:cNvPr>
            <p:cNvCxnSpPr/>
            <p:nvPr/>
          </p:nvCxnSpPr>
          <p:spPr>
            <a:xfrm>
              <a:off x="6712489" y="2064925"/>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B28B6E04-1489-4476-8B02-4BA809AC190B}"/>
                </a:ext>
              </a:extLst>
            </p:cNvPr>
            <p:cNvSpPr txBox="1"/>
            <p:nvPr/>
          </p:nvSpPr>
          <p:spPr>
            <a:xfrm>
              <a:off x="7097204" y="1539425"/>
              <a:ext cx="1274708" cy="246221"/>
            </a:xfrm>
            <a:prstGeom prst="rect">
              <a:avLst/>
            </a:prstGeom>
            <a:noFill/>
          </p:spPr>
          <p:txBody>
            <a:bodyPr wrap="none" rtlCol="0">
              <a:spAutoFit/>
            </a:bodyPr>
            <a:lstStyle/>
            <a:p>
              <a:r>
                <a:rPr lang="zh-CN" altLang="en-US" sz="1000" dirty="0"/>
                <a:t>用户稳态意见标签</a:t>
              </a:r>
              <a:r>
                <a:rPr lang="en-US" altLang="zh-CN" sz="1000" dirty="0"/>
                <a:t>X</a:t>
              </a:r>
              <a:endParaRPr lang="zh-CN" altLang="en-US" sz="1000" dirty="0"/>
            </a:p>
          </p:txBody>
        </p:sp>
        <p:grpSp>
          <p:nvGrpSpPr>
            <p:cNvPr id="52" name="组合 51">
              <a:extLst>
                <a:ext uri="{FF2B5EF4-FFF2-40B4-BE49-F238E27FC236}">
                  <a16:creationId xmlns:a16="http://schemas.microsoft.com/office/drawing/2014/main" id="{E392C354-870C-4894-9B0A-2F28B4171F51}"/>
                </a:ext>
              </a:extLst>
            </p:cNvPr>
            <p:cNvGrpSpPr/>
            <p:nvPr/>
          </p:nvGrpSpPr>
          <p:grpSpPr>
            <a:xfrm>
              <a:off x="7386751" y="1848001"/>
              <a:ext cx="501444" cy="578147"/>
              <a:chOff x="7386751" y="1848001"/>
              <a:chExt cx="501444" cy="578147"/>
            </a:xfrm>
          </p:grpSpPr>
          <p:sp>
            <p:nvSpPr>
              <p:cNvPr id="40" name="矩形 39">
                <a:extLst>
                  <a:ext uri="{FF2B5EF4-FFF2-40B4-BE49-F238E27FC236}">
                    <a16:creationId xmlns:a16="http://schemas.microsoft.com/office/drawing/2014/main" id="{573BF20C-9E3A-4828-8A6B-8FF8EE9AD23F}"/>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sp>
            <p:nvSpPr>
              <p:cNvPr id="48" name="矩形 47">
                <a:extLst>
                  <a:ext uri="{FF2B5EF4-FFF2-40B4-BE49-F238E27FC236}">
                    <a16:creationId xmlns:a16="http://schemas.microsoft.com/office/drawing/2014/main" id="{BE7574D3-FA64-4654-A0BB-D7977CA1A4F8}"/>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50" name="矩形 49">
                <a:extLst>
                  <a:ext uri="{FF2B5EF4-FFF2-40B4-BE49-F238E27FC236}">
                    <a16:creationId xmlns:a16="http://schemas.microsoft.com/office/drawing/2014/main" id="{D696B688-C2C1-488C-AB51-0A572EFE7528}"/>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1" name="矩形 50">
              <a:extLst>
                <a:ext uri="{FF2B5EF4-FFF2-40B4-BE49-F238E27FC236}">
                  <a16:creationId xmlns:a16="http://schemas.microsoft.com/office/drawing/2014/main" id="{903B1DEC-F7C1-4CD1-B5AE-F4EE9BE16148}"/>
                </a:ext>
              </a:extLst>
            </p:cNvPr>
            <p:cNvSpPr/>
            <p:nvPr/>
          </p:nvSpPr>
          <p:spPr>
            <a:xfrm>
              <a:off x="5817896" y="2217030"/>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cxnSp>
          <p:nvCxnSpPr>
            <p:cNvPr id="54" name="连接符: 肘形 53">
              <a:extLst>
                <a:ext uri="{FF2B5EF4-FFF2-40B4-BE49-F238E27FC236}">
                  <a16:creationId xmlns:a16="http://schemas.microsoft.com/office/drawing/2014/main" id="{76C2BADB-4C4C-48A6-94E0-E735D0C86126}"/>
                </a:ext>
              </a:extLst>
            </p:cNvPr>
            <p:cNvCxnSpPr>
              <a:cxnSpLocks/>
              <a:stCxn id="50" idx="3"/>
              <a:endCxn id="55" idx="3"/>
            </p:cNvCxnSpPr>
            <p:nvPr/>
          </p:nvCxnSpPr>
          <p:spPr>
            <a:xfrm>
              <a:off x="7888195" y="2137075"/>
              <a:ext cx="12700" cy="163865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C7363BDB-9B20-4FAD-85B2-87F333AED32F}"/>
                </a:ext>
              </a:extLst>
            </p:cNvPr>
            <p:cNvSpPr/>
            <p:nvPr/>
          </p:nvSpPr>
          <p:spPr>
            <a:xfrm>
              <a:off x="7485073" y="3648062"/>
              <a:ext cx="403122" cy="255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8" name="文本框 57">
              <a:extLst>
                <a:ext uri="{FF2B5EF4-FFF2-40B4-BE49-F238E27FC236}">
                  <a16:creationId xmlns:a16="http://schemas.microsoft.com/office/drawing/2014/main" id="{11744454-C46F-4351-9ACB-0179289F497C}"/>
                </a:ext>
              </a:extLst>
            </p:cNvPr>
            <p:cNvSpPr txBox="1"/>
            <p:nvPr/>
          </p:nvSpPr>
          <p:spPr>
            <a:xfrm>
              <a:off x="8053525" y="2837219"/>
              <a:ext cx="954107" cy="400110"/>
            </a:xfrm>
            <a:prstGeom prst="rect">
              <a:avLst/>
            </a:prstGeom>
            <a:noFill/>
          </p:spPr>
          <p:txBody>
            <a:bodyPr wrap="none" rtlCol="0">
              <a:spAutoFit/>
            </a:bodyPr>
            <a:lstStyle/>
            <a:p>
              <a:pPr algn="ctr"/>
              <a:r>
                <a:rPr lang="zh-CN" altLang="en-US" sz="1000" dirty="0"/>
                <a:t>文本采样</a:t>
              </a:r>
              <a:endParaRPr lang="en-US" altLang="zh-CN" sz="1000" dirty="0"/>
            </a:p>
            <a:p>
              <a:pPr algn="ctr"/>
              <a:r>
                <a:rPr lang="zh-CN" altLang="en-US" sz="1000" dirty="0"/>
                <a:t>（行为采样）</a:t>
              </a:r>
            </a:p>
          </p:txBody>
        </p:sp>
        <p:sp>
          <p:nvSpPr>
            <p:cNvPr id="59" name="文本框 58">
              <a:extLst>
                <a:ext uri="{FF2B5EF4-FFF2-40B4-BE49-F238E27FC236}">
                  <a16:creationId xmlns:a16="http://schemas.microsoft.com/office/drawing/2014/main" id="{E839C862-68F0-4056-AD8C-5A32D127437D}"/>
                </a:ext>
              </a:extLst>
            </p:cNvPr>
            <p:cNvSpPr txBox="1"/>
            <p:nvPr/>
          </p:nvSpPr>
          <p:spPr>
            <a:xfrm>
              <a:off x="7145460" y="3991665"/>
              <a:ext cx="1210588" cy="400110"/>
            </a:xfrm>
            <a:prstGeom prst="rect">
              <a:avLst/>
            </a:prstGeom>
            <a:noFill/>
          </p:spPr>
          <p:txBody>
            <a:bodyPr wrap="none" rtlCol="0">
              <a:spAutoFit/>
            </a:bodyPr>
            <a:lstStyle/>
            <a:p>
              <a:pPr algn="ctr"/>
              <a:r>
                <a:rPr lang="zh-CN" altLang="en-US" sz="1000" dirty="0"/>
                <a:t>用户语料库集合</a:t>
              </a:r>
              <a:endParaRPr lang="en-US" altLang="zh-CN" sz="1000" dirty="0"/>
            </a:p>
            <a:p>
              <a:pPr algn="ctr"/>
              <a:r>
                <a:rPr lang="zh-CN" altLang="en-US" sz="1000" dirty="0"/>
                <a:t>（用户行为集合）</a:t>
              </a:r>
            </a:p>
          </p:txBody>
        </p:sp>
        <p:cxnSp>
          <p:nvCxnSpPr>
            <p:cNvPr id="61" name="直接箭头连接符 60">
              <a:extLst>
                <a:ext uri="{FF2B5EF4-FFF2-40B4-BE49-F238E27FC236}">
                  <a16:creationId xmlns:a16="http://schemas.microsoft.com/office/drawing/2014/main" id="{5DBAF2B4-F8C1-4916-9369-C9AA2D883C86}"/>
                </a:ext>
              </a:extLst>
            </p:cNvPr>
            <p:cNvCxnSpPr/>
            <p:nvPr/>
          </p:nvCxnSpPr>
          <p:spPr>
            <a:xfrm flipH="1">
              <a:off x="6190453" y="3824425"/>
              <a:ext cx="1192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0A05DB53-B0F2-4EFA-BCC2-6196202A8477}"/>
                </a:ext>
              </a:extLst>
            </p:cNvPr>
            <p:cNvSpPr txBox="1"/>
            <p:nvPr/>
          </p:nvSpPr>
          <p:spPr>
            <a:xfrm>
              <a:off x="6239597" y="3544603"/>
              <a:ext cx="1210588" cy="246221"/>
            </a:xfrm>
            <a:prstGeom prst="rect">
              <a:avLst/>
            </a:prstGeom>
            <a:noFill/>
          </p:spPr>
          <p:txBody>
            <a:bodyPr wrap="none" rtlCol="0">
              <a:spAutoFit/>
            </a:bodyPr>
            <a:lstStyle/>
            <a:p>
              <a:r>
                <a:rPr lang="zh-CN" altLang="en-US" sz="1000" dirty="0"/>
                <a:t>主题模型意见挖掘</a:t>
              </a:r>
            </a:p>
          </p:txBody>
        </p:sp>
        <p:grpSp>
          <p:nvGrpSpPr>
            <p:cNvPr id="63" name="组合 62">
              <a:extLst>
                <a:ext uri="{FF2B5EF4-FFF2-40B4-BE49-F238E27FC236}">
                  <a16:creationId xmlns:a16="http://schemas.microsoft.com/office/drawing/2014/main" id="{4615DD00-945B-4085-A4C3-F581F9605268}"/>
                </a:ext>
              </a:extLst>
            </p:cNvPr>
            <p:cNvGrpSpPr/>
            <p:nvPr/>
          </p:nvGrpSpPr>
          <p:grpSpPr>
            <a:xfrm>
              <a:off x="5603243" y="3550086"/>
              <a:ext cx="501444" cy="578147"/>
              <a:chOff x="7386751" y="1848001"/>
              <a:chExt cx="501444" cy="578147"/>
            </a:xfrm>
          </p:grpSpPr>
          <p:sp>
            <p:nvSpPr>
              <p:cNvPr id="64" name="矩形 63">
                <a:extLst>
                  <a:ext uri="{FF2B5EF4-FFF2-40B4-BE49-F238E27FC236}">
                    <a16:creationId xmlns:a16="http://schemas.microsoft.com/office/drawing/2014/main" id="{272E0C60-35F1-4CA0-A119-2DFABD5270D1}"/>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r>
                  <a:rPr lang="zh-CN" altLang="en-US" dirty="0">
                    <a:solidFill>
                      <a:schemeClr val="tx1"/>
                    </a:solidFill>
                  </a:rPr>
                  <a:t>’</a:t>
                </a:r>
              </a:p>
            </p:txBody>
          </p:sp>
          <p:sp>
            <p:nvSpPr>
              <p:cNvPr id="65" name="矩形 64">
                <a:extLst>
                  <a:ext uri="{FF2B5EF4-FFF2-40B4-BE49-F238E27FC236}">
                    <a16:creationId xmlns:a16="http://schemas.microsoft.com/office/drawing/2014/main" id="{CACF1023-35A9-408B-AA9C-E5D7AEB6292C}"/>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r>
                  <a:rPr lang="zh-CN" altLang="en-US" dirty="0">
                    <a:solidFill>
                      <a:schemeClr val="tx1"/>
                    </a:solidFill>
                  </a:rPr>
                  <a:t>’</a:t>
                </a:r>
              </a:p>
            </p:txBody>
          </p:sp>
          <p:sp>
            <p:nvSpPr>
              <p:cNvPr id="66" name="矩形 65">
                <a:extLst>
                  <a:ext uri="{FF2B5EF4-FFF2-40B4-BE49-F238E27FC236}">
                    <a16:creationId xmlns:a16="http://schemas.microsoft.com/office/drawing/2014/main" id="{98AC1651-D89F-4F54-940B-520C5AA78972}"/>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7" name="文本框 66">
              <a:extLst>
                <a:ext uri="{FF2B5EF4-FFF2-40B4-BE49-F238E27FC236}">
                  <a16:creationId xmlns:a16="http://schemas.microsoft.com/office/drawing/2014/main" id="{678C32B4-05C5-417D-9EBC-718962ECF0E3}"/>
                </a:ext>
              </a:extLst>
            </p:cNvPr>
            <p:cNvSpPr txBox="1"/>
            <p:nvPr/>
          </p:nvSpPr>
          <p:spPr>
            <a:xfrm>
              <a:off x="5383215" y="3278707"/>
              <a:ext cx="1047082" cy="246221"/>
            </a:xfrm>
            <a:prstGeom prst="rect">
              <a:avLst/>
            </a:prstGeom>
            <a:noFill/>
          </p:spPr>
          <p:txBody>
            <a:bodyPr wrap="none" rtlCol="0">
              <a:spAutoFit/>
            </a:bodyPr>
            <a:lstStyle/>
            <a:p>
              <a:r>
                <a:rPr lang="zh-CN" altLang="en-US" sz="1000" dirty="0"/>
                <a:t>用户稳态意见</a:t>
              </a:r>
              <a:r>
                <a:rPr lang="en-US" altLang="zh-CN" sz="1000" dirty="0"/>
                <a:t>X</a:t>
              </a:r>
              <a:r>
                <a:rPr lang="zh-CN" altLang="en-US" sz="1000" dirty="0"/>
                <a:t>’</a:t>
              </a:r>
            </a:p>
          </p:txBody>
        </p:sp>
        <p:cxnSp>
          <p:nvCxnSpPr>
            <p:cNvPr id="69" name="直接箭头连接符 68">
              <a:extLst>
                <a:ext uri="{FF2B5EF4-FFF2-40B4-BE49-F238E27FC236}">
                  <a16:creationId xmlns:a16="http://schemas.microsoft.com/office/drawing/2014/main" id="{DBD9B9B1-CFF6-427B-8F0E-FC9A7BBE8A4F}"/>
                </a:ext>
              </a:extLst>
            </p:cNvPr>
            <p:cNvCxnSpPr/>
            <p:nvPr/>
          </p:nvCxnSpPr>
          <p:spPr>
            <a:xfrm flipH="1">
              <a:off x="6260875" y="2482479"/>
              <a:ext cx="1025919" cy="671517"/>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9CB1B4C-6903-41E1-BCFC-F37739006C7C}"/>
                </a:ext>
              </a:extLst>
            </p:cNvPr>
            <p:cNvCxnSpPr>
              <a:cxnSpLocks/>
            </p:cNvCxnSpPr>
            <p:nvPr/>
          </p:nvCxnSpPr>
          <p:spPr>
            <a:xfrm flipH="1">
              <a:off x="4080171" y="3850673"/>
              <a:ext cx="1229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2794565-D250-4135-ABA4-1079D8E357BC}"/>
                </a:ext>
              </a:extLst>
            </p:cNvPr>
            <p:cNvSpPr txBox="1"/>
            <p:nvPr/>
          </p:nvSpPr>
          <p:spPr>
            <a:xfrm>
              <a:off x="4110345" y="3562539"/>
              <a:ext cx="1210588" cy="246221"/>
            </a:xfrm>
            <a:prstGeom prst="rect">
              <a:avLst/>
            </a:prstGeom>
            <a:noFill/>
          </p:spPr>
          <p:txBody>
            <a:bodyPr wrap="none" rtlCol="0">
              <a:spAutoFit/>
            </a:bodyPr>
            <a:lstStyle/>
            <a:p>
              <a:r>
                <a:rPr lang="zh-CN" altLang="en-US" sz="1000" dirty="0"/>
                <a:t>意见领袖模型求解</a:t>
              </a:r>
            </a:p>
          </p:txBody>
        </p:sp>
        <p:sp>
          <p:nvSpPr>
            <p:cNvPr id="75" name="矩形 74">
              <a:extLst>
                <a:ext uri="{FF2B5EF4-FFF2-40B4-BE49-F238E27FC236}">
                  <a16:creationId xmlns:a16="http://schemas.microsoft.com/office/drawing/2014/main" id="{880DC83B-EEE1-4540-BF1A-302E99534FB8}"/>
                </a:ext>
              </a:extLst>
            </p:cNvPr>
            <p:cNvSpPr/>
            <p:nvPr/>
          </p:nvSpPr>
          <p:spPr>
            <a:xfrm>
              <a:off x="3434116" y="3606571"/>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r>
                <a:rPr lang="zh-CN" altLang="en-US" dirty="0">
                  <a:solidFill>
                    <a:schemeClr val="tx1"/>
                  </a:solidFill>
                </a:rPr>
                <a:t>’</a:t>
              </a:r>
            </a:p>
          </p:txBody>
        </p:sp>
        <p:sp>
          <p:nvSpPr>
            <p:cNvPr id="76" name="文本框 75">
              <a:extLst>
                <a:ext uri="{FF2B5EF4-FFF2-40B4-BE49-F238E27FC236}">
                  <a16:creationId xmlns:a16="http://schemas.microsoft.com/office/drawing/2014/main" id="{1F1A3D75-9778-44D3-A79A-C5EF995A4FA8}"/>
                </a:ext>
              </a:extLst>
            </p:cNvPr>
            <p:cNvSpPr txBox="1"/>
            <p:nvPr/>
          </p:nvSpPr>
          <p:spPr>
            <a:xfrm>
              <a:off x="3363557" y="3219600"/>
              <a:ext cx="697627" cy="400110"/>
            </a:xfrm>
            <a:prstGeom prst="rect">
              <a:avLst/>
            </a:prstGeom>
            <a:noFill/>
          </p:spPr>
          <p:txBody>
            <a:bodyPr wrap="none" rtlCol="0">
              <a:spAutoFit/>
            </a:bodyPr>
            <a:lstStyle/>
            <a:p>
              <a:r>
                <a:rPr lang="zh-CN" altLang="en-US" sz="1000" dirty="0"/>
                <a:t>影响关系</a:t>
              </a:r>
              <a:endParaRPr lang="en-US" altLang="zh-CN" sz="1000" dirty="0"/>
            </a:p>
            <a:p>
              <a:r>
                <a:rPr lang="zh-CN" altLang="en-US" sz="1000" dirty="0"/>
                <a:t>预测值</a:t>
              </a:r>
              <a:r>
                <a:rPr lang="en-US" altLang="zh-CN" sz="1000" dirty="0"/>
                <a:t>P</a:t>
              </a:r>
              <a:r>
                <a:rPr lang="zh-CN" altLang="en-US" sz="1000" dirty="0"/>
                <a:t>’</a:t>
              </a:r>
            </a:p>
          </p:txBody>
        </p:sp>
        <p:cxnSp>
          <p:nvCxnSpPr>
            <p:cNvPr id="77" name="直接箭头连接符 76">
              <a:extLst>
                <a:ext uri="{FF2B5EF4-FFF2-40B4-BE49-F238E27FC236}">
                  <a16:creationId xmlns:a16="http://schemas.microsoft.com/office/drawing/2014/main" id="{FBD09B1A-30AA-4117-B897-4AD575221197}"/>
                </a:ext>
              </a:extLst>
            </p:cNvPr>
            <p:cNvCxnSpPr>
              <a:cxnSpLocks/>
            </p:cNvCxnSpPr>
            <p:nvPr/>
          </p:nvCxnSpPr>
          <p:spPr>
            <a:xfrm flipH="1" flipV="1">
              <a:off x="1674864" y="2993792"/>
              <a:ext cx="1563069" cy="673921"/>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786" name="Equation" r:id="rId6" imgW="901440" imgH="571320" progId="Equation.DSMT4">
                        <p:embed/>
                      </p:oleObj>
                    </mc:Choice>
                    <mc:Fallback>
                      <p:oleObj name="Equation" r:id="rId6" imgW="901440" imgH="571320" progId="Equation.DSMT4">
                        <p:embed/>
                        <p:pic>
                          <p:nvPicPr>
                            <p:cNvPr id="0" name=""/>
                            <p:cNvPicPr/>
                            <p:nvPr/>
                          </p:nvPicPr>
                          <p:blipFill>
                            <a:blip r:embed="rId7"/>
                            <a:stretch>
                              <a:fillRect/>
                            </a:stretch>
                          </p:blipFill>
                          <p:spPr>
                            <a:xfrm>
                              <a:off x="1319213" y="3846513"/>
                              <a:ext cx="901700" cy="571500"/>
                            </a:xfrm>
                            <a:prstGeom prst="rect">
                              <a:avLst/>
                            </a:prstGeom>
                          </p:spPr>
                        </p:pic>
                      </p:oleObj>
                    </mc:Fallback>
                  </mc:AlternateContent>
                </a:graphicData>
              </a:graphic>
            </p:graphicFrame>
          </mc:Choice>
          <mc:Fallback xmlns="">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694" name="Equation" r:id="rId8" imgW="901440" imgH="571320" progId="Equation.DSMT4">
                        <p:embed/>
                      </p:oleObj>
                    </mc:Choice>
                    <mc:Fallback>
                      <p:oleObj name="Equation" r:id="rId8" imgW="901440" imgH="571320" progId="Equation.DSMT4">
                        <p:embed/>
                        <p:pic>
                          <p:nvPicPr>
                            <p:cNvPr id="0" name=""/>
                            <p:cNvPicPr/>
                            <p:nvPr/>
                          </p:nvPicPr>
                          <p:blipFill>
                            <a:blip r:embed="rId9"/>
                            <a:stretch>
                              <a:fillRect/>
                            </a:stretch>
                          </p:blipFill>
                          <p:spPr>
                            <a:xfrm>
                              <a:off x="1319213" y="3846513"/>
                              <a:ext cx="901700" cy="5715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787" name="Equation" r:id="rId10" imgW="164880" imgH="228600" progId="Equation.DSMT4">
                        <p:embed/>
                      </p:oleObj>
                    </mc:Choice>
                    <mc:Fallback>
                      <p:oleObj name="Equation" r:id="rId10" imgW="164880" imgH="228600" progId="Equation.DSMT4">
                        <p:embed/>
                        <p:pic>
                          <p:nvPicPr>
                            <p:cNvPr id="0" name=""/>
                            <p:cNvPicPr/>
                            <p:nvPr/>
                          </p:nvPicPr>
                          <p:blipFill>
                            <a:blip r:embed="rId9"/>
                            <a:stretch>
                              <a:fillRect/>
                            </a:stretch>
                          </p:blipFill>
                          <p:spPr>
                            <a:xfrm>
                              <a:off x="2266732" y="3354018"/>
                              <a:ext cx="165100" cy="228600"/>
                            </a:xfrm>
                            <a:prstGeom prst="rect">
                              <a:avLst/>
                            </a:prstGeom>
                          </p:spPr>
                        </p:pic>
                      </p:oleObj>
                    </mc:Fallback>
                  </mc:AlternateContent>
                </a:graphicData>
              </a:graphic>
            </p:graphicFrame>
          </mc:Choice>
          <mc:Fallback xmlns="">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695"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2266732" y="3354018"/>
                              <a:ext cx="1651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788" name="Equation" r:id="rId14" imgW="177480" imgH="228600" progId="Equation.DSMT4">
                        <p:embed/>
                      </p:oleObj>
                    </mc:Choice>
                    <mc:Fallback>
                      <p:oleObj name="Equation" r:id="rId14"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3"/>
                            <a:stretch>
                              <a:fillRect/>
                            </a:stretch>
                          </p:blipFill>
                          <p:spPr>
                            <a:xfrm>
                              <a:off x="6838950" y="2851150"/>
                              <a:ext cx="177800" cy="228600"/>
                            </a:xfrm>
                            <a:prstGeom prst="rect">
                              <a:avLst/>
                            </a:prstGeom>
                          </p:spPr>
                        </p:pic>
                      </p:oleObj>
                    </mc:Fallback>
                  </mc:AlternateContent>
                </a:graphicData>
              </a:graphic>
            </p:graphicFrame>
          </mc:Choice>
          <mc:Fallback xmlns="">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696" name="Equation" r:id="rId16" imgW="177480" imgH="228600" progId="Equation.DSMT4">
                        <p:embed/>
                      </p:oleObj>
                    </mc:Choice>
                    <mc:Fallback>
                      <p:oleObj name="Equation" r:id="rId16"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7"/>
                            <a:stretch>
                              <a:fillRect/>
                            </a:stretch>
                          </p:blipFill>
                          <p:spPr>
                            <a:xfrm>
                              <a:off x="6838950" y="2851150"/>
                              <a:ext cx="1778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789" name="Equation" r:id="rId18" imgW="864424" imgH="571701" progId="Equation.DSMT4">
                        <p:embed/>
                      </p:oleObj>
                    </mc:Choice>
                    <mc:Fallback>
                      <p:oleObj name="Equation" r:id="rId18" imgW="864424" imgH="571701" progId="Equation.DSMT4">
                        <p:embed/>
                        <p:pic>
                          <p:nvPicPr>
                            <p:cNvPr id="0" name=""/>
                            <p:cNvPicPr/>
                            <p:nvPr/>
                          </p:nvPicPr>
                          <p:blipFill>
                            <a:blip r:embed="rId19"/>
                            <a:stretch>
                              <a:fillRect/>
                            </a:stretch>
                          </p:blipFill>
                          <p:spPr>
                            <a:xfrm>
                              <a:off x="235206" y="3850673"/>
                              <a:ext cx="865187" cy="571500"/>
                            </a:xfrm>
                            <a:prstGeom prst="rect">
                              <a:avLst/>
                            </a:prstGeom>
                          </p:spPr>
                        </p:pic>
                      </p:oleObj>
                    </mc:Fallback>
                  </mc:AlternateContent>
                </a:graphicData>
              </a:graphic>
            </p:graphicFrame>
          </mc:Choice>
          <mc:Fallback xmlns="">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697" name="Equation" r:id="rId20" imgW="864424" imgH="571701" progId="Equation.DSMT4">
                        <p:embed/>
                      </p:oleObj>
                    </mc:Choice>
                    <mc:Fallback>
                      <p:oleObj name="Equation" r:id="rId20" imgW="864424" imgH="571701" progId="Equation.DSMT4">
                        <p:embed/>
                        <p:pic>
                          <p:nvPicPr>
                            <p:cNvPr id="0" name=""/>
                            <p:cNvPicPr/>
                            <p:nvPr/>
                          </p:nvPicPr>
                          <p:blipFill>
                            <a:blip r:embed="rId21"/>
                            <a:stretch>
                              <a:fillRect/>
                            </a:stretch>
                          </p:blipFill>
                          <p:spPr>
                            <a:xfrm>
                              <a:off x="235206" y="3850673"/>
                              <a:ext cx="865187" cy="571500"/>
                            </a:xfrm>
                            <a:prstGeom prst="rect">
                              <a:avLst/>
                            </a:prstGeom>
                          </p:spPr>
                        </p:pic>
                      </p:oleObj>
                    </mc:Fallback>
                  </mc:AlternateContent>
                </a:graphicData>
              </a:graphic>
            </p:graphicFrame>
          </mc:Fallback>
        </mc:AlternateContent>
        <p:sp>
          <p:nvSpPr>
            <p:cNvPr id="60" name="文本框 59">
              <a:extLst>
                <a:ext uri="{FF2B5EF4-FFF2-40B4-BE49-F238E27FC236}">
                  <a16:creationId xmlns:a16="http://schemas.microsoft.com/office/drawing/2014/main" id="{89A8487D-FF19-4FA6-8C4A-E5D65EFE9606}"/>
                </a:ext>
              </a:extLst>
            </p:cNvPr>
            <p:cNvSpPr txBox="1"/>
            <p:nvPr/>
          </p:nvSpPr>
          <p:spPr>
            <a:xfrm>
              <a:off x="7095201" y="4501229"/>
              <a:ext cx="697627" cy="246221"/>
            </a:xfrm>
            <a:prstGeom prst="rect">
              <a:avLst/>
            </a:prstGeom>
            <a:noFill/>
          </p:spPr>
          <p:txBody>
            <a:bodyPr wrap="none" rtlCol="0">
              <a:spAutoFit/>
            </a:bodyPr>
            <a:lstStyle/>
            <a:p>
              <a:r>
                <a:rPr lang="zh-CN" altLang="en-US" sz="1000" dirty="0"/>
                <a:t>正向求解</a:t>
              </a:r>
            </a:p>
          </p:txBody>
        </p:sp>
        <p:cxnSp>
          <p:nvCxnSpPr>
            <p:cNvPr id="6" name="直接箭头连接符 5">
              <a:extLst>
                <a:ext uri="{FF2B5EF4-FFF2-40B4-BE49-F238E27FC236}">
                  <a16:creationId xmlns:a16="http://schemas.microsoft.com/office/drawing/2014/main" id="{9F55A976-2349-4C0F-AD9B-12E58AD01038}"/>
                </a:ext>
              </a:extLst>
            </p:cNvPr>
            <p:cNvCxnSpPr/>
            <p:nvPr/>
          </p:nvCxnSpPr>
          <p:spPr>
            <a:xfrm>
              <a:off x="2322472" y="1400243"/>
              <a:ext cx="5572073"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56" name="直接箭头连接符 55">
              <a:extLst>
                <a:ext uri="{FF2B5EF4-FFF2-40B4-BE49-F238E27FC236}">
                  <a16:creationId xmlns:a16="http://schemas.microsoft.com/office/drawing/2014/main" id="{90569E84-35C7-4DD9-866B-6AF77DCDE4E0}"/>
                </a:ext>
              </a:extLst>
            </p:cNvPr>
            <p:cNvCxnSpPr>
              <a:cxnSpLocks/>
            </p:cNvCxnSpPr>
            <p:nvPr/>
          </p:nvCxnSpPr>
          <p:spPr>
            <a:xfrm flipH="1">
              <a:off x="3390464" y="4441163"/>
              <a:ext cx="4504081"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09045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1321131"/>
          </a:xfrm>
          <a:prstGeom prst="rect">
            <a:avLst/>
          </a:prstGeom>
          <a:noFill/>
        </p:spPr>
        <p:txBody>
          <a:bodyPr wrap="square" rtlCol="0">
            <a:spAutoFit/>
          </a:bodyPr>
          <a:lstStyle/>
          <a:p>
            <a:pPr>
              <a:lnSpc>
                <a:spcPct val="200000"/>
              </a:lnSpc>
            </a:pP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通过不断调整文本采样精度，从而改变用户意见挖掘误差，进而绘制用户关系误差与意见挖掘误差之间的关系，如下图所示。</a:t>
            </a:r>
            <a:r>
              <a:rPr lang="zh-CN" altLang="en-US" sz="1400" dirty="0">
                <a:solidFill>
                  <a:srgbClr val="00B0F0"/>
                </a:solidFill>
                <a:latin typeface="微软雅黑 Light" panose="020B0502040204020203" pitchFamily="34" charset="-122"/>
                <a:ea typeface="微软雅黑 Light" panose="020B0502040204020203" pitchFamily="34" charset="-122"/>
                <a:sym typeface="黑体" panose="02010609060101010101" pitchFamily="49" charset="-122"/>
              </a:rPr>
              <a:t>从图中可以看出，用户意见挖掘算法误差不断减小的情况下，最终用户间影响关系误差可以落入极小的范围内，从而保证影响关系挖掘的准确性</a:t>
            </a: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a:t>
            </a:r>
            <a:endParaRPr lang="en-US" altLang="zh-CN" sz="1400" dirty="0">
              <a:latin typeface="微软雅黑 Light" panose="020B0502040204020203" pitchFamily="34" charset="-122"/>
              <a:ea typeface="微软雅黑 Light" panose="020B0502040204020203" pitchFamily="34" charset="-122"/>
              <a:sym typeface="黑体" panose="02010609060101010101" pitchFamily="49" charset="-122"/>
            </a:endParaRPr>
          </a:p>
        </p:txBody>
      </p:sp>
      <p:pic>
        <p:nvPicPr>
          <p:cNvPr id="56" name="图片 55">
            <a:extLst>
              <a:ext uri="{FF2B5EF4-FFF2-40B4-BE49-F238E27FC236}">
                <a16:creationId xmlns:a16="http://schemas.microsoft.com/office/drawing/2014/main" id="{5F53AAD3-6609-4B9D-8D43-CF6976E03423}"/>
              </a:ext>
            </a:extLst>
          </p:cNvPr>
          <p:cNvPicPr/>
          <p:nvPr/>
        </p:nvPicPr>
        <p:blipFill>
          <a:blip r:embed="rId4"/>
          <a:stretch>
            <a:fillRect/>
          </a:stretch>
        </p:blipFill>
        <p:spPr>
          <a:xfrm>
            <a:off x="3924826" y="2386398"/>
            <a:ext cx="5124942" cy="2366028"/>
          </a:xfrm>
          <a:prstGeom prst="rect">
            <a:avLst/>
          </a:prstGeom>
        </p:spPr>
      </p:pic>
      <p:sp>
        <p:nvSpPr>
          <p:cNvPr id="2" name="矩形 1">
            <a:extLst>
              <a:ext uri="{FF2B5EF4-FFF2-40B4-BE49-F238E27FC236}">
                <a16:creationId xmlns:a16="http://schemas.microsoft.com/office/drawing/2014/main" id="{7D454C8F-4166-4106-AA63-6F0A448DF0C4}"/>
              </a:ext>
            </a:extLst>
          </p:cNvPr>
          <p:cNvSpPr/>
          <p:nvPr/>
        </p:nvSpPr>
        <p:spPr>
          <a:xfrm>
            <a:off x="554181" y="2760859"/>
            <a:ext cx="3370646" cy="1600438"/>
          </a:xfrm>
          <a:prstGeom prst="rect">
            <a:avLst/>
          </a:prstGeom>
        </p:spPr>
        <p:txBody>
          <a:bodyPr wrap="square">
            <a:spAutoFit/>
          </a:bodyPr>
          <a:lstStyle/>
          <a:p>
            <a:r>
              <a:rPr lang="zh-CN" altLang="en-US" sz="1400" dirty="0">
                <a:solidFill>
                  <a:srgbClr val="00B0F0"/>
                </a:solidFill>
                <a:latin typeface="+mn-ea"/>
                <a:sym typeface="黑体" panose="02010609060101010101" pitchFamily="49" charset="-122"/>
              </a:rPr>
              <a:t>参数设置</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1</a:t>
            </a:r>
            <a:r>
              <a:rPr lang="zh-CN" altLang="en-US" sz="1400" dirty="0">
                <a:latin typeface="+mn-ea"/>
                <a:sym typeface="黑体" panose="02010609060101010101" pitchFamily="49" charset="-122"/>
              </a:rPr>
              <a:t>、</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个用户，</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个意见领袖，</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个普通用户</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2</a:t>
            </a:r>
            <a:r>
              <a:rPr lang="zh-CN" altLang="en-US" sz="1400" dirty="0">
                <a:latin typeface="+mn-ea"/>
                <a:sym typeface="黑体" panose="02010609060101010101" pitchFamily="49" charset="-122"/>
              </a:rPr>
              <a:t>、用户的平均文本长度从</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到</a:t>
            </a:r>
            <a:r>
              <a:rPr lang="en-US" altLang="zh-CN" sz="1400" dirty="0">
                <a:latin typeface="+mn-ea"/>
                <a:sym typeface="黑体" panose="02010609060101010101" pitchFamily="49" charset="-122"/>
              </a:rPr>
              <a:t>40000</a:t>
            </a:r>
            <a:r>
              <a:rPr lang="zh-CN" altLang="en-US" sz="1400" dirty="0">
                <a:latin typeface="+mn-ea"/>
                <a:sym typeface="黑体" panose="02010609060101010101" pitchFamily="49" charset="-122"/>
              </a:rPr>
              <a:t>，从而控制文本采样精度</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3</a:t>
            </a:r>
            <a:r>
              <a:rPr lang="zh-CN" altLang="en-US" sz="1400" dirty="0">
                <a:latin typeface="+mn-ea"/>
                <a:sym typeface="黑体" panose="02010609060101010101" pitchFamily="49" charset="-122"/>
              </a:rPr>
              <a:t>、主题数目设置为</a:t>
            </a:r>
            <a:r>
              <a:rPr lang="en-US" altLang="zh-CN" sz="1400" dirty="0">
                <a:latin typeface="+mn-ea"/>
                <a:sym typeface="黑体" panose="02010609060101010101" pitchFamily="49" charset="-122"/>
              </a:rPr>
              <a:t>80</a:t>
            </a:r>
          </a:p>
          <a:p>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336303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3355021"/>
          </a:xfrm>
          <a:prstGeom prst="rect">
            <a:avLst/>
          </a:prstGeom>
          <a:noFill/>
        </p:spPr>
        <p:txBody>
          <a:bodyPr wrap="square" rtlCol="0">
            <a:spAutoFit/>
          </a:bodyPr>
          <a:lstStyle/>
          <a:p>
            <a:pPr>
              <a:lnSpc>
                <a:spcPct val="200000"/>
              </a:lnSpc>
            </a:pPr>
            <a:r>
              <a:rPr lang="zh-CN" altLang="zh-CN" dirty="0">
                <a:latin typeface="+mn-ea"/>
              </a:rPr>
              <a:t>使用</a:t>
            </a:r>
            <a:r>
              <a:rPr lang="zh-CN" altLang="en-US" dirty="0">
                <a:latin typeface="+mn-ea"/>
              </a:rPr>
              <a:t>本文所</a:t>
            </a:r>
            <a:r>
              <a:rPr lang="zh-CN" altLang="zh-CN" dirty="0">
                <a:latin typeface="+mn-ea"/>
              </a:rPr>
              <a:t>提出的算法在真实数据集上进行用户影响关系的挖掘</a:t>
            </a:r>
            <a:r>
              <a:rPr lang="zh-CN" altLang="en-US" dirty="0">
                <a:latin typeface="+mn-ea"/>
                <a:sym typeface="黑体" panose="02010609060101010101" pitchFamily="49" charset="-122"/>
              </a:rPr>
              <a:t>。</a:t>
            </a:r>
            <a:r>
              <a:rPr lang="zh-CN" altLang="zh-CN" dirty="0">
                <a:latin typeface="+mn-ea"/>
              </a:rPr>
              <a:t>该数据是</a:t>
            </a:r>
            <a:r>
              <a:rPr lang="en-US" altLang="zh-CN" dirty="0">
                <a:latin typeface="+mn-ea"/>
              </a:rPr>
              <a:t>Kaggle</a:t>
            </a:r>
            <a:r>
              <a:rPr lang="zh-CN" altLang="zh-CN" dirty="0">
                <a:latin typeface="+mn-ea"/>
              </a:rPr>
              <a:t>科学竞赛官网上一个</a:t>
            </a:r>
            <a:r>
              <a:rPr lang="en-US" altLang="zh-CN" dirty="0">
                <a:latin typeface="+mn-ea"/>
              </a:rPr>
              <a:t>Facebook</a:t>
            </a:r>
            <a:r>
              <a:rPr lang="zh-CN" altLang="zh-CN" dirty="0">
                <a:latin typeface="+mn-ea"/>
              </a:rPr>
              <a:t>群组用户发</a:t>
            </a:r>
            <a:r>
              <a:rPr lang="zh-CN" altLang="en-US" dirty="0">
                <a:latin typeface="+mn-ea"/>
              </a:rPr>
              <a:t>贴</a:t>
            </a:r>
            <a:r>
              <a:rPr lang="zh-CN" altLang="zh-CN" dirty="0">
                <a:latin typeface="+mn-ea"/>
              </a:rPr>
              <a:t>数据集。涉及到群组用户的发贴以及交互数据</a:t>
            </a:r>
            <a:r>
              <a:rPr lang="zh-CN" altLang="en-US" dirty="0">
                <a:latin typeface="+mn-ea"/>
              </a:rPr>
              <a:t>。</a:t>
            </a:r>
            <a:r>
              <a:rPr lang="zh-CN" altLang="en-US" dirty="0">
                <a:latin typeface="+mn-ea"/>
                <a:sym typeface="黑体" panose="02010609060101010101" pitchFamily="49" charset="-122"/>
              </a:rPr>
              <a:t>主要流程分为以下几步：</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、数据预处理。</a:t>
            </a:r>
            <a:r>
              <a:rPr lang="zh-CN" altLang="zh-CN" dirty="0">
                <a:latin typeface="+mn-ea"/>
              </a:rPr>
              <a:t>根据每位用户的</a:t>
            </a:r>
            <a:r>
              <a:rPr lang="zh-CN" altLang="en-US" dirty="0">
                <a:latin typeface="+mn-ea"/>
              </a:rPr>
              <a:t>点赞、转发等</a:t>
            </a:r>
            <a:r>
              <a:rPr lang="zh-CN" altLang="zh-CN" dirty="0">
                <a:latin typeface="+mn-ea"/>
              </a:rPr>
              <a:t>行为数据，对其感兴趣的文本进行加权汇总</a:t>
            </a:r>
            <a:r>
              <a:rPr lang="zh-CN" altLang="en-US" dirty="0">
                <a:latin typeface="+mn-ea"/>
              </a:rPr>
              <a:t>。</a:t>
            </a:r>
            <a:r>
              <a:rPr lang="zh-CN" altLang="en-US" dirty="0">
                <a:solidFill>
                  <a:srgbClr val="00B0F0"/>
                </a:solidFill>
                <a:latin typeface="+mn-ea"/>
              </a:rPr>
              <a:t>防止用于主题挖掘的文本长度不够，影响意见挖掘的准确性。同时还可以将用户行为数据转化为文本信息，在意见挖掘结果中表现出一定的行为相似性，从而一次性挖掘出显示和隐式的用户链接</a:t>
            </a:r>
            <a:r>
              <a:rPr lang="zh-CN" altLang="en-US" dirty="0">
                <a:latin typeface="+mn-ea"/>
              </a:rPr>
              <a:t>。</a:t>
            </a:r>
            <a:endParaRPr lang="en-US" altLang="zh-CN" dirty="0">
              <a:latin typeface="+mn-ea"/>
            </a:endParaRPr>
          </a:p>
          <a:p>
            <a:pPr>
              <a:lnSpc>
                <a:spcPct val="200000"/>
              </a:lnSpc>
            </a:pPr>
            <a:r>
              <a:rPr lang="en-US" altLang="zh-CN" dirty="0">
                <a:latin typeface="+mn-ea"/>
              </a:rPr>
              <a:t>2</a:t>
            </a:r>
            <a:r>
              <a:rPr lang="zh-CN" altLang="en-US" dirty="0">
                <a:latin typeface="+mn-ea"/>
              </a:rPr>
              <a:t>、意见挖掘。</a:t>
            </a:r>
            <a:r>
              <a:rPr lang="zh-CN" altLang="zh-CN" dirty="0">
                <a:latin typeface="+mn-ea"/>
              </a:rPr>
              <a:t>采用</a:t>
            </a:r>
            <a:r>
              <a:rPr lang="en-US" altLang="zh-CN" dirty="0">
                <a:latin typeface="+mn-ea"/>
              </a:rPr>
              <a:t>LDA</a:t>
            </a:r>
            <a:r>
              <a:rPr lang="zh-CN" altLang="zh-CN" dirty="0">
                <a:latin typeface="+mn-ea"/>
              </a:rPr>
              <a:t>主题模型对用户意见进行挖掘</a:t>
            </a:r>
            <a:r>
              <a:rPr lang="zh-CN" altLang="en-US" dirty="0">
                <a:latin typeface="+mn-ea"/>
              </a:rPr>
              <a:t>。</a:t>
            </a:r>
            <a:endParaRPr lang="en-US" altLang="zh-CN" dirty="0">
              <a:latin typeface="+mn-ea"/>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、意见领袖的选取。</a:t>
            </a:r>
            <a:r>
              <a:rPr lang="zh-CN" altLang="zh-CN" dirty="0">
                <a:latin typeface="+mn-ea"/>
              </a:rPr>
              <a:t>采用活跃度统计和</a:t>
            </a:r>
            <a:r>
              <a:rPr lang="en-US" altLang="zh-CN" dirty="0" err="1">
                <a:latin typeface="+mn-ea"/>
              </a:rPr>
              <a:t>kmeans</a:t>
            </a:r>
            <a:r>
              <a:rPr lang="zh-CN" altLang="zh-CN" dirty="0">
                <a:latin typeface="+mn-ea"/>
              </a:rPr>
              <a:t>聚类的手段精确定位意见领袖</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4</a:t>
            </a:r>
            <a:r>
              <a:rPr lang="zh-CN" altLang="en-US" dirty="0">
                <a:latin typeface="+mn-ea"/>
                <a:sym typeface="黑体" panose="02010609060101010101" pitchFamily="49" charset="-122"/>
              </a:rPr>
              <a:t>、基于意见领袖模型进行用户影响关系的挖掘，并对网络结构进行可视化。</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3026145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71A0600B-C2A8-448D-BF24-3DE77AE17716}"/>
              </a:ext>
            </a:extLst>
          </p:cNvPr>
          <p:cNvPicPr/>
          <p:nvPr/>
        </p:nvPicPr>
        <p:blipFill rotWithShape="1">
          <a:blip r:embed="rId4"/>
          <a:srcRect l="5819" t="24758" r="6006" b="11119"/>
          <a:stretch/>
        </p:blipFill>
        <p:spPr>
          <a:xfrm>
            <a:off x="4723119" y="1972828"/>
            <a:ext cx="4326193" cy="2342383"/>
          </a:xfrm>
          <a:prstGeom prst="rect">
            <a:avLst/>
          </a:prstGeom>
        </p:spPr>
      </p:pic>
      <p:sp>
        <p:nvSpPr>
          <p:cNvPr id="9" name="文本框 8">
            <a:extLst>
              <a:ext uri="{FF2B5EF4-FFF2-40B4-BE49-F238E27FC236}">
                <a16:creationId xmlns:a16="http://schemas.microsoft.com/office/drawing/2014/main" id="{72B6C30A-F02C-4771-80FF-CFA3746BBF58}"/>
              </a:ext>
            </a:extLst>
          </p:cNvPr>
          <p:cNvSpPr txBox="1"/>
          <p:nvPr/>
        </p:nvSpPr>
        <p:spPr>
          <a:xfrm>
            <a:off x="463993" y="923011"/>
            <a:ext cx="7893425" cy="89056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左图：</a:t>
            </a:r>
            <a:r>
              <a:rPr lang="zh-CN" altLang="zh-CN" dirty="0">
                <a:latin typeface="+mn-ea"/>
              </a:rPr>
              <a:t>在意见挖掘阶段，</a:t>
            </a:r>
            <a:r>
              <a:rPr lang="zh-CN" altLang="en-US" dirty="0">
                <a:latin typeface="+mn-ea"/>
              </a:rPr>
              <a:t>采用主题相干性</a:t>
            </a:r>
            <a:r>
              <a:rPr lang="en-US" altLang="zh-CN" dirty="0" err="1">
                <a:latin typeface="+mn-ea"/>
              </a:rPr>
              <a:t>C_v</a:t>
            </a:r>
            <a:r>
              <a:rPr lang="zh-CN" altLang="en-US" dirty="0">
                <a:latin typeface="+mn-ea"/>
              </a:rPr>
              <a:t>指标</a:t>
            </a:r>
            <a:r>
              <a:rPr lang="zh-CN" altLang="zh-CN" dirty="0">
                <a:latin typeface="+mn-ea"/>
              </a:rPr>
              <a:t>确定最佳的主题数目</a:t>
            </a:r>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右图：对</a:t>
            </a:r>
            <a:r>
              <a:rPr lang="zh-CN" altLang="zh-CN" dirty="0">
                <a:latin typeface="+mn-ea"/>
              </a:rPr>
              <a:t>用户</a:t>
            </a:r>
            <a:r>
              <a:rPr lang="zh-CN" altLang="en-US" dirty="0">
                <a:latin typeface="+mn-ea"/>
              </a:rPr>
              <a:t>意见</a:t>
            </a:r>
            <a:r>
              <a:rPr lang="zh-CN" altLang="zh-CN" dirty="0">
                <a:latin typeface="+mn-ea"/>
              </a:rPr>
              <a:t>的聚类处理</a:t>
            </a:r>
            <a:r>
              <a:rPr lang="zh-CN" altLang="en-US" dirty="0">
                <a:latin typeface="+mn-ea"/>
              </a:rPr>
              <a:t>，将同属于一类的用户排列在一起</a:t>
            </a:r>
            <a:endParaRPr lang="en-US" altLang="zh-CN" dirty="0">
              <a:latin typeface="+mn-ea"/>
              <a:sym typeface="黑体" panose="02010609060101010101" pitchFamily="49" charset="-122"/>
            </a:endParaRPr>
          </a:p>
        </p:txBody>
      </p:sp>
      <p:pic>
        <p:nvPicPr>
          <p:cNvPr id="2" name="图片 1">
            <a:extLst>
              <a:ext uri="{FF2B5EF4-FFF2-40B4-BE49-F238E27FC236}">
                <a16:creationId xmlns:a16="http://schemas.microsoft.com/office/drawing/2014/main" id="{AABD070B-D277-4889-80E3-BAD635644D5F}"/>
              </a:ext>
            </a:extLst>
          </p:cNvPr>
          <p:cNvPicPr>
            <a:picLocks noChangeAspect="1"/>
          </p:cNvPicPr>
          <p:nvPr/>
        </p:nvPicPr>
        <p:blipFill>
          <a:blip r:embed="rId5"/>
          <a:stretch>
            <a:fillRect/>
          </a:stretch>
        </p:blipFill>
        <p:spPr>
          <a:xfrm>
            <a:off x="189155" y="1972828"/>
            <a:ext cx="4533964" cy="2430050"/>
          </a:xfrm>
          <a:prstGeom prst="rect">
            <a:avLst/>
          </a:prstGeom>
        </p:spPr>
      </p:pic>
    </p:spTree>
    <p:extLst>
      <p:ext uri="{BB962C8B-B14F-4D97-AF65-F5344CB8AC3E}">
        <p14:creationId xmlns:p14="http://schemas.microsoft.com/office/powerpoint/2010/main" val="3303543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2B6C30A-F02C-4771-80FF-CFA3746BBF58}"/>
              </a:ext>
            </a:extLst>
          </p:cNvPr>
          <p:cNvSpPr txBox="1"/>
          <p:nvPr/>
        </p:nvSpPr>
        <p:spPr>
          <a:xfrm>
            <a:off x="463994" y="923011"/>
            <a:ext cx="4766768" cy="3731150"/>
          </a:xfrm>
          <a:prstGeom prst="rect">
            <a:avLst/>
          </a:prstGeom>
          <a:noFill/>
        </p:spPr>
        <p:txBody>
          <a:bodyPr wrap="square" rtlCol="0">
            <a:spAutoFit/>
          </a:bodyPr>
          <a:lstStyle/>
          <a:p>
            <a:pPr>
              <a:lnSpc>
                <a:spcPct val="200000"/>
              </a:lnSpc>
            </a:pPr>
            <a:r>
              <a:rPr lang="zh-CN" altLang="en-US" sz="1200" dirty="0">
                <a:latin typeface="+mn-ea"/>
                <a:sym typeface="黑体" panose="02010609060101010101" pitchFamily="49" charset="-122"/>
              </a:rPr>
              <a:t>用户影响关系矩阵，与前面意见矩阵中用户的排列顺序对应。</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可以发现：</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B</a:t>
            </a:r>
            <a:r>
              <a:rPr lang="zh-CN" altLang="en-US" sz="1200" dirty="0">
                <a:latin typeface="+mn-ea"/>
                <a:sym typeface="黑体" panose="02010609060101010101" pitchFamily="49" charset="-122"/>
              </a:rPr>
              <a:t>区域处。普通用户对与其同属一类的意见领袖信任度较高。</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区域对角线处。</a:t>
            </a:r>
            <a:r>
              <a:rPr lang="zh-CN" altLang="en-US" sz="1200" dirty="0"/>
              <a:t>同</a:t>
            </a:r>
            <a:r>
              <a:rPr lang="zh-CN" altLang="zh-CN" sz="1200" dirty="0"/>
              <a:t>属一类的普通用户</a:t>
            </a:r>
            <a:r>
              <a:rPr lang="zh-CN" altLang="en-US" sz="1200" dirty="0"/>
              <a:t>间</a:t>
            </a:r>
            <a:r>
              <a:rPr lang="zh-CN" altLang="zh-CN" sz="1200" dirty="0"/>
              <a:t>信任程度</a:t>
            </a:r>
            <a:r>
              <a:rPr lang="zh-CN" altLang="en-US" sz="1200" dirty="0"/>
              <a:t>较高。</a:t>
            </a:r>
            <a:endParaRPr lang="en-US" altLang="zh-CN" sz="1200" dirty="0"/>
          </a:p>
          <a:p>
            <a:pPr>
              <a:lnSpc>
                <a:spcPct val="200000"/>
              </a:lnSpc>
            </a:pPr>
            <a:r>
              <a:rPr lang="en-US" altLang="zh-CN" sz="1200" dirty="0">
                <a:latin typeface="+mn-ea"/>
                <a:sym typeface="黑体" panose="02010609060101010101" pitchFamily="49" charset="-122"/>
              </a:rPr>
              <a:t>3</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区域。普通用户间的隐式连接较弱，但是十分密集。</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结论：</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用户间的影响关系强度受其相似性的影响，相似性越高，影响关系越强</a:t>
            </a:r>
            <a:endParaRPr lang="en-US" altLang="zh-CN" sz="1200" dirty="0">
              <a:solidFill>
                <a:srgbClr val="00B0F0"/>
              </a:solidFill>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采用主题模型与意见领袖模型相结合的方式，能够对意见形成过程建模，同时还能得到与直觉相符的结果</a:t>
            </a:r>
            <a:endParaRPr lang="en-US" altLang="zh-CN" sz="1200" dirty="0">
              <a:solidFill>
                <a:srgbClr val="00B0F0"/>
              </a:solidFill>
              <a:latin typeface="+mn-ea"/>
              <a:sym typeface="黑体" panose="02010609060101010101" pitchFamily="49" charset="-122"/>
            </a:endParaRPr>
          </a:p>
        </p:txBody>
      </p:sp>
      <p:grpSp>
        <p:nvGrpSpPr>
          <p:cNvPr id="4" name="组合 3">
            <a:extLst>
              <a:ext uri="{FF2B5EF4-FFF2-40B4-BE49-F238E27FC236}">
                <a16:creationId xmlns:a16="http://schemas.microsoft.com/office/drawing/2014/main" id="{5767B2B8-6C08-424A-A7E8-BD9AC897EA76}"/>
              </a:ext>
            </a:extLst>
          </p:cNvPr>
          <p:cNvGrpSpPr/>
          <p:nvPr/>
        </p:nvGrpSpPr>
        <p:grpSpPr>
          <a:xfrm>
            <a:off x="5230762" y="591266"/>
            <a:ext cx="3637936" cy="3090085"/>
            <a:chOff x="5230762" y="1438117"/>
            <a:chExt cx="3637936" cy="3090085"/>
          </a:xfrm>
        </p:grpSpPr>
        <p:pic>
          <p:nvPicPr>
            <p:cNvPr id="8" name="图片 7">
              <a:extLst>
                <a:ext uri="{FF2B5EF4-FFF2-40B4-BE49-F238E27FC236}">
                  <a16:creationId xmlns:a16="http://schemas.microsoft.com/office/drawing/2014/main" id="{AA316AA4-BFC5-4C8A-B4E0-C64F0B38D779}"/>
                </a:ext>
              </a:extLst>
            </p:cNvPr>
            <p:cNvPicPr/>
            <p:nvPr/>
          </p:nvPicPr>
          <p:blipFill rotWithShape="1">
            <a:blip r:embed="rId4"/>
            <a:srcRect l="7376" t="5391" r="12160" b="3479"/>
            <a:stretch/>
          </p:blipFill>
          <p:spPr>
            <a:xfrm>
              <a:off x="5230762" y="1438117"/>
              <a:ext cx="3637936" cy="3090085"/>
            </a:xfrm>
            <a:prstGeom prst="rect">
              <a:avLst/>
            </a:prstGeom>
          </p:spPr>
        </p:pic>
        <p:sp>
          <p:nvSpPr>
            <p:cNvPr id="3" name="矩形 2">
              <a:extLst>
                <a:ext uri="{FF2B5EF4-FFF2-40B4-BE49-F238E27FC236}">
                  <a16:creationId xmlns:a16="http://schemas.microsoft.com/office/drawing/2014/main" id="{16DCF026-590B-4DA1-AD11-5CA5A2B4FF82}"/>
                </a:ext>
              </a:extLst>
            </p:cNvPr>
            <p:cNvSpPr/>
            <p:nvPr/>
          </p:nvSpPr>
          <p:spPr>
            <a:xfrm>
              <a:off x="5732207" y="3333135"/>
              <a:ext cx="157316" cy="1938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grpSp>
        <p:nvGrpSpPr>
          <p:cNvPr id="11" name="组合 10">
            <a:extLst>
              <a:ext uri="{FF2B5EF4-FFF2-40B4-BE49-F238E27FC236}">
                <a16:creationId xmlns:a16="http://schemas.microsoft.com/office/drawing/2014/main" id="{4C3CB80A-F9B1-4238-91C1-51DF5767EEDB}"/>
              </a:ext>
            </a:extLst>
          </p:cNvPr>
          <p:cNvGrpSpPr/>
          <p:nvPr/>
        </p:nvGrpSpPr>
        <p:grpSpPr>
          <a:xfrm>
            <a:off x="5486400" y="2257425"/>
            <a:ext cx="3044889" cy="2554232"/>
            <a:chOff x="5486400" y="2257425"/>
            <a:chExt cx="3044889" cy="2554232"/>
          </a:xfrm>
        </p:grpSpPr>
        <p:pic>
          <p:nvPicPr>
            <p:cNvPr id="5" name="图片 4">
              <a:extLst>
                <a:ext uri="{FF2B5EF4-FFF2-40B4-BE49-F238E27FC236}">
                  <a16:creationId xmlns:a16="http://schemas.microsoft.com/office/drawing/2014/main" id="{7126B9AF-F385-4085-B0DC-E8B66525B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8170" y="4102625"/>
              <a:ext cx="2963119" cy="709032"/>
            </a:xfrm>
            <a:prstGeom prst="rect">
              <a:avLst/>
            </a:prstGeom>
          </p:spPr>
        </p:pic>
        <p:sp>
          <p:nvSpPr>
            <p:cNvPr id="6" name="矩形 5">
              <a:extLst>
                <a:ext uri="{FF2B5EF4-FFF2-40B4-BE49-F238E27FC236}">
                  <a16:creationId xmlns:a16="http://schemas.microsoft.com/office/drawing/2014/main" id="{E7826276-9726-40D3-AA07-72D989A23F4A}"/>
                </a:ext>
              </a:extLst>
            </p:cNvPr>
            <p:cNvSpPr/>
            <p:nvPr/>
          </p:nvSpPr>
          <p:spPr>
            <a:xfrm>
              <a:off x="5486401" y="2257425"/>
              <a:ext cx="1828800" cy="228859"/>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连接符: 肘形 16">
              <a:extLst>
                <a:ext uri="{FF2B5EF4-FFF2-40B4-BE49-F238E27FC236}">
                  <a16:creationId xmlns:a16="http://schemas.microsoft.com/office/drawing/2014/main" id="{C31F29FF-E483-477D-A740-299FE894D062}"/>
                </a:ext>
              </a:extLst>
            </p:cNvPr>
            <p:cNvCxnSpPr>
              <a:stCxn id="6" idx="1"/>
              <a:endCxn id="5" idx="1"/>
            </p:cNvCxnSpPr>
            <p:nvPr/>
          </p:nvCxnSpPr>
          <p:spPr>
            <a:xfrm rot="10800000" flipH="1" flipV="1">
              <a:off x="5486400" y="2371855"/>
              <a:ext cx="81769" cy="2085286"/>
            </a:xfrm>
            <a:prstGeom prst="bentConnector3">
              <a:avLst>
                <a:gd name="adj1" fmla="val -279568"/>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0982834-4C63-4FE8-AADF-4E31C3FD2218}"/>
              </a:ext>
            </a:extLst>
          </p:cNvPr>
          <p:cNvPicPr/>
          <p:nvPr/>
        </p:nvPicPr>
        <p:blipFill rotWithShape="1">
          <a:blip r:embed="rId4"/>
          <a:srcRect l="3768" t="5714" r="4329" b="5737"/>
          <a:stretch/>
        </p:blipFill>
        <p:spPr>
          <a:xfrm>
            <a:off x="4737268" y="732276"/>
            <a:ext cx="3942738" cy="3678948"/>
          </a:xfrm>
          <a:prstGeom prst="rect">
            <a:avLst/>
          </a:prstGeom>
        </p:spPr>
      </p:pic>
      <p:sp>
        <p:nvSpPr>
          <p:cNvPr id="9" name="文本框 8">
            <a:extLst>
              <a:ext uri="{FF2B5EF4-FFF2-40B4-BE49-F238E27FC236}">
                <a16:creationId xmlns:a16="http://schemas.microsoft.com/office/drawing/2014/main" id="{938C8543-8784-4688-8BFF-F5A6D1690AFE}"/>
              </a:ext>
            </a:extLst>
          </p:cNvPr>
          <p:cNvSpPr txBox="1"/>
          <p:nvPr/>
        </p:nvSpPr>
        <p:spPr>
          <a:xfrm>
            <a:off x="463994" y="923011"/>
            <a:ext cx="3942739" cy="1695464"/>
          </a:xfrm>
          <a:prstGeom prst="rect">
            <a:avLst/>
          </a:prstGeom>
          <a:noFill/>
        </p:spPr>
        <p:txBody>
          <a:bodyPr wrap="square" rtlCol="0">
            <a:spAutoFit/>
          </a:bodyPr>
          <a:lstStyle/>
          <a:p>
            <a:pPr>
              <a:lnSpc>
                <a:spcPct val="200000"/>
              </a:lnSpc>
            </a:pPr>
            <a:r>
              <a:rPr lang="zh-CN" altLang="zh-CN" dirty="0">
                <a:solidFill>
                  <a:srgbClr val="00B0F0"/>
                </a:solidFill>
              </a:rPr>
              <a:t>这张图</a:t>
            </a:r>
            <a:r>
              <a:rPr lang="zh-CN" altLang="en-US" dirty="0">
                <a:solidFill>
                  <a:srgbClr val="00B0F0"/>
                </a:solidFill>
              </a:rPr>
              <a:t>反应</a:t>
            </a:r>
            <a:r>
              <a:rPr lang="zh-CN" altLang="zh-CN" dirty="0">
                <a:solidFill>
                  <a:srgbClr val="00B0F0"/>
                </a:solidFill>
              </a:rPr>
              <a:t>了用户间影响关系的指向以及强度</a:t>
            </a:r>
            <a:r>
              <a:rPr lang="zh-CN" altLang="zh-CN" dirty="0"/>
              <a:t>。</a:t>
            </a:r>
            <a:endParaRPr lang="en-US" altLang="zh-CN" dirty="0"/>
          </a:p>
          <a:p>
            <a:pPr>
              <a:lnSpc>
                <a:spcPct val="200000"/>
              </a:lnSpc>
            </a:pPr>
            <a:r>
              <a:rPr lang="en-US" altLang="zh-CN" dirty="0"/>
              <a:t>1</a:t>
            </a:r>
            <a:r>
              <a:rPr lang="zh-CN" altLang="en-US" dirty="0"/>
              <a:t>、</a:t>
            </a:r>
            <a:r>
              <a:rPr lang="zh-CN" altLang="zh-CN" dirty="0"/>
              <a:t>大圈表示意见领袖，小圈表示普通用户。</a:t>
            </a:r>
            <a:endParaRPr lang="en-US" altLang="zh-CN" dirty="0"/>
          </a:p>
          <a:p>
            <a:pPr>
              <a:lnSpc>
                <a:spcPct val="200000"/>
              </a:lnSpc>
            </a:pPr>
            <a:r>
              <a:rPr lang="en-US" altLang="zh-CN" dirty="0"/>
              <a:t>2</a:t>
            </a:r>
            <a:r>
              <a:rPr lang="zh-CN" altLang="en-US" dirty="0"/>
              <a:t>、</a:t>
            </a:r>
            <a:r>
              <a:rPr lang="zh-CN" altLang="zh-CN" dirty="0"/>
              <a:t>意见</a:t>
            </a:r>
            <a:r>
              <a:rPr lang="zh-CN" altLang="en-US" dirty="0"/>
              <a:t>同属于一类</a:t>
            </a:r>
            <a:r>
              <a:rPr lang="zh-CN" altLang="zh-CN" dirty="0"/>
              <a:t>的用户用相同的颜色标识。</a:t>
            </a:r>
            <a:endParaRPr lang="en-US" altLang="zh-CN" dirty="0"/>
          </a:p>
          <a:p>
            <a:pPr>
              <a:lnSpc>
                <a:spcPct val="200000"/>
              </a:lnSpc>
            </a:pPr>
            <a:r>
              <a:rPr lang="en-US" altLang="zh-CN" dirty="0"/>
              <a:t>3</a:t>
            </a:r>
            <a:r>
              <a:rPr lang="zh-CN" altLang="en-US" dirty="0"/>
              <a:t>、</a:t>
            </a:r>
            <a:r>
              <a:rPr lang="zh-CN" altLang="zh-CN" dirty="0"/>
              <a:t>箭头的粗细则表示影响关系的强弱。</a:t>
            </a:r>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1083246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248D620B-B946-4303-8A9B-EAD722A5147F}"/>
              </a:ext>
            </a:extLst>
          </p:cNvPr>
          <p:cNvPicPr/>
          <p:nvPr/>
        </p:nvPicPr>
        <p:blipFill rotWithShape="1">
          <a:blip r:embed="rId4"/>
          <a:srcRect l="599" t="13618" r="413" b="10957"/>
          <a:stretch/>
        </p:blipFill>
        <p:spPr>
          <a:xfrm>
            <a:off x="3923071" y="591266"/>
            <a:ext cx="5220929" cy="3978175"/>
          </a:xfrm>
          <a:prstGeom prst="rect">
            <a:avLst/>
          </a:prstGeom>
        </p:spPr>
      </p:pic>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3565081" cy="2108526"/>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这张图反应了用户间大致的网络连接结构</a:t>
            </a:r>
            <a:endParaRPr lang="en-US" altLang="zh-CN" dirty="0">
              <a:solidFill>
                <a:srgbClr val="00B0F0"/>
              </a:solidFill>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、大圈意见领袖，小圈普通用户</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、意见同属于一类的用户用相同颜色标识。他们的影响更为密切，且在网络上的位置更为接近</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14718240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17998" y="188806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总结</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16844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6" name="文本框 5">
            <a:extLst>
              <a:ext uri="{FF2B5EF4-FFF2-40B4-BE49-F238E27FC236}">
                <a16:creationId xmlns:a16="http://schemas.microsoft.com/office/drawing/2014/main" id="{E7ADD9CB-AC08-4830-8508-038433A65783}"/>
              </a:ext>
            </a:extLst>
          </p:cNvPr>
          <p:cNvSpPr txBox="1"/>
          <p:nvPr/>
        </p:nvSpPr>
        <p:spPr>
          <a:xfrm>
            <a:off x="1145773" y="1579459"/>
            <a:ext cx="6852453" cy="1984582"/>
          </a:xfrm>
          <a:prstGeom prst="rect">
            <a:avLst/>
          </a:prstGeom>
          <a:noFill/>
        </p:spPr>
        <p:txBody>
          <a:bodyPr wrap="square" rtlCol="0">
            <a:spAutoFit/>
          </a:bodyPr>
          <a:lstStyle/>
          <a:p>
            <a:pPr>
              <a:lnSpc>
                <a:spcPct val="200000"/>
              </a:lnSpc>
            </a:pPr>
            <a:r>
              <a:rPr lang="zh-CN" altLang="en-US" sz="1600" dirty="0">
                <a:latin typeface="Times New Roman" panose="02020603050405020304" pitchFamily="18" charset="0"/>
                <a:ea typeface="宋体" panose="02010600030101010101" pitchFamily="2" charset="-122"/>
              </a:rPr>
              <a:t>将</a:t>
            </a:r>
            <a:r>
              <a:rPr lang="zh-CN" altLang="en-US" sz="1600" dirty="0">
                <a:solidFill>
                  <a:srgbClr val="0070C0"/>
                </a:solidFill>
                <a:latin typeface="Times New Roman" panose="02020603050405020304" pitchFamily="18" charset="0"/>
                <a:ea typeface="宋体" panose="02010600030101010101" pitchFamily="2" charset="-122"/>
              </a:rPr>
              <a:t>文本主题分析模型和行为态度分析模型</a:t>
            </a:r>
            <a:r>
              <a:rPr lang="zh-CN" altLang="en-US" sz="1600" dirty="0">
                <a:latin typeface="Times New Roman" panose="02020603050405020304" pitchFamily="18" charset="0"/>
                <a:ea typeface="宋体" panose="02010600030101010101" pitchFamily="2" charset="-122"/>
              </a:rPr>
              <a:t>应用于社交网络用户意见的挖掘，利用</a:t>
            </a:r>
            <a:r>
              <a:rPr lang="zh-CN" altLang="en-US" sz="1600" dirty="0">
                <a:solidFill>
                  <a:srgbClr val="0070C0"/>
                </a:solidFill>
                <a:latin typeface="Times New Roman" panose="02020603050405020304" pitchFamily="18" charset="0"/>
                <a:ea typeface="宋体" panose="02010600030101010101" pitchFamily="2" charset="-122"/>
              </a:rPr>
              <a:t>基于意见领袖的观点演化模型对网络用户的意见形成过程进行建模</a:t>
            </a:r>
            <a:r>
              <a:rPr lang="zh-CN" altLang="en-US" sz="1600" dirty="0">
                <a:latin typeface="Times New Roman" panose="02020603050405020304" pitchFamily="18" charset="0"/>
                <a:ea typeface="宋体" panose="02010600030101010101" pitchFamily="2" charset="-122"/>
              </a:rPr>
              <a:t>，反推出社交网络用户之间的</a:t>
            </a:r>
            <a:r>
              <a:rPr lang="zh-CN" altLang="en-US" sz="1600" dirty="0">
                <a:solidFill>
                  <a:srgbClr val="0070C0"/>
                </a:solidFill>
                <a:latin typeface="Times New Roman" panose="02020603050405020304" pitchFamily="18" charset="0"/>
                <a:ea typeface="宋体" panose="02010600030101010101" pitchFamily="2" charset="-122"/>
              </a:rPr>
              <a:t>相互影响关系</a:t>
            </a:r>
            <a:r>
              <a:rPr lang="zh-CN" altLang="en-US" sz="1600" dirty="0">
                <a:latin typeface="Times New Roman" panose="02020603050405020304" pitchFamily="18" charset="0"/>
                <a:ea typeface="宋体" panose="02010600030101010101" pitchFamily="2" charset="-122"/>
              </a:rPr>
              <a:t>，从而更好地理解社交网络用户的拓扑结构和用户的意见走向。</a:t>
            </a:r>
          </a:p>
        </p:txBody>
      </p:sp>
      <p:sp>
        <p:nvSpPr>
          <p:cNvPr id="10" name="文本框 9">
            <a:extLst>
              <a:ext uri="{FF2B5EF4-FFF2-40B4-BE49-F238E27FC236}">
                <a16:creationId xmlns:a16="http://schemas.microsoft.com/office/drawing/2014/main" id="{6893463A-35F6-48C7-AEE0-316A54D439D0}"/>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摘要</a:t>
            </a:r>
          </a:p>
        </p:txBody>
      </p:sp>
    </p:spTree>
    <p:extLst>
      <p:ext uri="{BB962C8B-B14F-4D97-AF65-F5344CB8AC3E}">
        <p14:creationId xmlns:p14="http://schemas.microsoft.com/office/powerpoint/2010/main" val="1778204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论文的主要创新</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8040909" cy="2992486"/>
          </a:xfrm>
          <a:prstGeom prst="rect">
            <a:avLst/>
          </a:prstGeom>
          <a:noFill/>
        </p:spPr>
        <p:txBody>
          <a:bodyPr wrap="square" rtlCol="0">
            <a:spAutoFit/>
          </a:bodyPr>
          <a:lstStyle/>
          <a:p>
            <a:pPr>
              <a:lnSpc>
                <a:spcPct val="200000"/>
              </a:lnSpc>
            </a:pPr>
            <a:r>
              <a:rPr lang="en-US" altLang="zh-CN" sz="1200" dirty="0">
                <a:latin typeface="+mn-ea"/>
              </a:rPr>
              <a:t>1</a:t>
            </a:r>
            <a:r>
              <a:rPr lang="zh-CN" altLang="en-US" sz="1200" dirty="0">
                <a:latin typeface="+mn-ea"/>
              </a:rPr>
              <a:t>、</a:t>
            </a:r>
            <a:r>
              <a:rPr lang="zh-CN" altLang="zh-CN" sz="1200" dirty="0">
                <a:latin typeface="+mn-ea"/>
              </a:rPr>
              <a:t>将原本应用于二项分布的美国国会投票数据的意见领袖观点演化模型应用到了社交网络群组用户</a:t>
            </a:r>
            <a:r>
              <a:rPr lang="zh-CN" altLang="en-US" sz="1200" dirty="0">
                <a:latin typeface="+mn-ea"/>
              </a:rPr>
              <a:t>行为数据或</a:t>
            </a:r>
            <a:r>
              <a:rPr lang="zh-CN" altLang="zh-CN" sz="1200" dirty="0">
                <a:latin typeface="+mn-ea"/>
              </a:rPr>
              <a:t>文本数据之上，</a:t>
            </a:r>
            <a:r>
              <a:rPr lang="zh-CN" altLang="en-US" sz="1200" dirty="0">
                <a:latin typeface="+mn-ea"/>
              </a:rPr>
              <a:t>从而把</a:t>
            </a:r>
            <a:r>
              <a:rPr lang="zh-CN" altLang="zh-CN" sz="1200" dirty="0">
                <a:latin typeface="+mn-ea"/>
              </a:rPr>
              <a:t>意见领袖模型从二元极化场景扩展到了多元极化场景。</a:t>
            </a:r>
            <a:endParaRPr lang="en-US" altLang="zh-CN" sz="1200" dirty="0">
              <a:latin typeface="+mn-ea"/>
            </a:endParaRPr>
          </a:p>
          <a:p>
            <a:pPr>
              <a:lnSpc>
                <a:spcPct val="200000"/>
              </a:lnSpc>
            </a:pPr>
            <a:r>
              <a:rPr lang="en-US" altLang="zh-CN" sz="1200" dirty="0">
                <a:latin typeface="+mn-ea"/>
              </a:rPr>
              <a:t>2</a:t>
            </a:r>
            <a:r>
              <a:rPr lang="zh-CN" altLang="en-US" sz="1200" dirty="0">
                <a:latin typeface="+mn-ea"/>
              </a:rPr>
              <a:t>、</a:t>
            </a:r>
            <a:r>
              <a:rPr lang="zh-CN" altLang="zh-CN" sz="1200" dirty="0">
                <a:latin typeface="+mn-ea"/>
              </a:rPr>
              <a:t>对传统社交网络用户影响关系评估技术在多个方面进行了改进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1</a:t>
            </a:r>
            <a:r>
              <a:rPr lang="zh-CN" altLang="en-US" sz="1200" dirty="0">
                <a:latin typeface="+mn-ea"/>
              </a:rPr>
              <a:t>）</a:t>
            </a:r>
            <a:r>
              <a:rPr lang="zh-CN" altLang="zh-CN" sz="1200" dirty="0">
                <a:latin typeface="+mn-ea"/>
              </a:rPr>
              <a:t>去掉了</a:t>
            </a:r>
            <a:r>
              <a:rPr lang="zh-CN" altLang="en-US" sz="1200" dirty="0">
                <a:latin typeface="+mn-ea"/>
              </a:rPr>
              <a:t>传统模型中</a:t>
            </a:r>
            <a:r>
              <a:rPr lang="zh-CN" altLang="zh-CN" sz="1200" dirty="0">
                <a:latin typeface="+mn-ea"/>
              </a:rPr>
              <a:t>部分用户间影响关系已知的假设，使得社交网络用户影响关系评估的假设更为松弛</a:t>
            </a:r>
            <a:r>
              <a:rPr lang="zh-CN" altLang="en-US" sz="1200" dirty="0">
                <a:latin typeface="+mn-ea"/>
              </a:rPr>
              <a:t>。</a:t>
            </a:r>
            <a:endParaRPr lang="en-US" altLang="zh-CN" sz="1200" dirty="0">
              <a:latin typeface="+mn-ea"/>
            </a:endParaRPr>
          </a:p>
          <a:p>
            <a:pPr>
              <a:lnSpc>
                <a:spcPct val="200000"/>
              </a:lnSpc>
            </a:pPr>
            <a:r>
              <a:rPr lang="zh-CN" altLang="en-US" sz="1200" dirty="0">
                <a:latin typeface="+mn-ea"/>
              </a:rPr>
              <a:t>（</a:t>
            </a:r>
            <a:r>
              <a:rPr lang="en-US" altLang="zh-CN" sz="1200" dirty="0">
                <a:latin typeface="+mn-ea"/>
              </a:rPr>
              <a:t>2</a:t>
            </a:r>
            <a:r>
              <a:rPr lang="zh-CN" altLang="en-US" sz="1200" dirty="0">
                <a:latin typeface="+mn-ea"/>
              </a:rPr>
              <a:t>）</a:t>
            </a:r>
            <a:r>
              <a:rPr lang="zh-CN" altLang="zh-CN" sz="1200" dirty="0">
                <a:latin typeface="+mn-ea"/>
              </a:rPr>
              <a:t>针对传统模型意见领袖选取手段的单一性，采用</a:t>
            </a:r>
            <a:r>
              <a:rPr lang="zh-CN" altLang="en-US" sz="1200" dirty="0">
                <a:latin typeface="+mn-ea"/>
              </a:rPr>
              <a:t>态度模型，</a:t>
            </a:r>
            <a:r>
              <a:rPr lang="en-US" altLang="zh-CN" sz="1200" dirty="0">
                <a:latin typeface="+mn-ea"/>
              </a:rPr>
              <a:t>greedy search heuristic</a:t>
            </a:r>
            <a:r>
              <a:rPr lang="zh-CN" altLang="en-US" sz="1200">
                <a:latin typeface="+mn-ea"/>
              </a:rPr>
              <a:t>方法或</a:t>
            </a:r>
            <a:r>
              <a:rPr lang="zh-CN" altLang="zh-CN" sz="1200">
                <a:latin typeface="+mn-ea"/>
              </a:rPr>
              <a:t>主题</a:t>
            </a:r>
            <a:r>
              <a:rPr lang="zh-CN" altLang="zh-CN" sz="1200" dirty="0">
                <a:latin typeface="+mn-ea"/>
              </a:rPr>
              <a:t>模型、</a:t>
            </a:r>
            <a:r>
              <a:rPr lang="en-US" altLang="zh-CN" sz="1200" dirty="0">
                <a:latin typeface="+mn-ea"/>
              </a:rPr>
              <a:t>k-means</a:t>
            </a:r>
            <a:r>
              <a:rPr lang="zh-CN" altLang="zh-CN" sz="1200" dirty="0">
                <a:latin typeface="+mn-ea"/>
              </a:rPr>
              <a:t>聚类并结合用户的行为数据的方法进行了改进。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3</a:t>
            </a:r>
            <a:r>
              <a:rPr lang="zh-CN" altLang="en-US" sz="1200" dirty="0">
                <a:latin typeface="+mn-ea"/>
              </a:rPr>
              <a:t>）</a:t>
            </a:r>
            <a:r>
              <a:rPr lang="zh-CN" altLang="zh-CN" sz="1200" dirty="0">
                <a:latin typeface="+mn-ea"/>
              </a:rPr>
              <a:t>采用用户文本加权组合作为主题模型输入的方法，对传统模型用户影响关系评估特征粒度大，不能挖掘隐式用户影响关系进行了改进。</a:t>
            </a:r>
            <a:endParaRPr lang="en-US" altLang="zh-CN" sz="1200" dirty="0">
              <a:latin typeface="+mn-ea"/>
            </a:endParaRPr>
          </a:p>
        </p:txBody>
      </p:sp>
    </p:spTree>
    <p:extLst>
      <p:ext uri="{BB962C8B-B14F-4D97-AF65-F5344CB8AC3E}">
        <p14:creationId xmlns:p14="http://schemas.microsoft.com/office/powerpoint/2010/main" val="3407774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2402175" y="2163863"/>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研究背景及选题意义</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09996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研究背景</a:t>
            </a:r>
          </a:p>
        </p:txBody>
      </p:sp>
      <p:sp>
        <p:nvSpPr>
          <p:cNvPr id="6" name="文本框 5">
            <a:extLst>
              <a:ext uri="{FF2B5EF4-FFF2-40B4-BE49-F238E27FC236}">
                <a16:creationId xmlns:a16="http://schemas.microsoft.com/office/drawing/2014/main" id="{E7ADD9CB-AC08-4830-8508-038433A65783}"/>
              </a:ext>
            </a:extLst>
          </p:cNvPr>
          <p:cNvSpPr txBox="1"/>
          <p:nvPr/>
        </p:nvSpPr>
        <p:spPr>
          <a:xfrm>
            <a:off x="366331" y="1015581"/>
            <a:ext cx="4382314" cy="3355021"/>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zh-CN" dirty="0">
                <a:latin typeface="+mn-ea"/>
              </a:rPr>
              <a:t>社交媒体突破了现实社会的距离壁垒，</a:t>
            </a:r>
            <a:r>
              <a:rPr lang="zh-CN" altLang="en-US" dirty="0">
                <a:latin typeface="+mn-ea"/>
              </a:rPr>
              <a:t>让人们便捷地在网络上进行分享和交流</a:t>
            </a:r>
            <a:endParaRPr lang="en-US" altLang="zh-CN" dirty="0">
              <a:latin typeface="+mn-ea"/>
            </a:endParaRPr>
          </a:p>
          <a:p>
            <a:pPr>
              <a:lnSpc>
                <a:spcPct val="200000"/>
              </a:lnSpc>
            </a:pPr>
            <a:r>
              <a:rPr lang="en-US" altLang="zh-CN" dirty="0">
                <a:latin typeface="+mn-ea"/>
              </a:rPr>
              <a:t>2</a:t>
            </a:r>
            <a:r>
              <a:rPr lang="zh-CN" altLang="en-US" dirty="0">
                <a:latin typeface="+mn-ea"/>
              </a:rPr>
              <a:t>、社交媒体</a:t>
            </a:r>
            <a:r>
              <a:rPr lang="zh-CN" altLang="zh-CN" dirty="0">
                <a:latin typeface="+mn-ea"/>
              </a:rPr>
              <a:t>帮助建立和保持</a:t>
            </a:r>
            <a:r>
              <a:rPr lang="zh-CN" altLang="en-US" dirty="0">
                <a:latin typeface="+mn-ea"/>
              </a:rPr>
              <a:t>用户</a:t>
            </a:r>
            <a:r>
              <a:rPr lang="zh-CN" altLang="zh-CN" dirty="0">
                <a:latin typeface="+mn-ea"/>
              </a:rPr>
              <a:t>与朋友、陌生人之间的联系</a:t>
            </a:r>
            <a:r>
              <a:rPr lang="zh-CN" altLang="en-US" dirty="0">
                <a:latin typeface="+mn-ea"/>
              </a:rPr>
              <a:t>，</a:t>
            </a:r>
            <a:r>
              <a:rPr lang="zh-CN" altLang="zh-CN" dirty="0"/>
              <a:t>为个人、组织以及社会创造巨大的价值</a:t>
            </a:r>
            <a:endParaRPr lang="en-US" altLang="zh-CN" dirty="0"/>
          </a:p>
          <a:p>
            <a:pPr>
              <a:lnSpc>
                <a:spcPct val="200000"/>
              </a:lnSpc>
            </a:pPr>
            <a:r>
              <a:rPr lang="en-US" altLang="zh-CN" dirty="0">
                <a:latin typeface="+mn-ea"/>
              </a:rPr>
              <a:t>3</a:t>
            </a:r>
            <a:r>
              <a:rPr lang="zh-CN" altLang="en-US" dirty="0">
                <a:latin typeface="+mn-ea"/>
              </a:rPr>
              <a:t>、社交网络</a:t>
            </a:r>
            <a:r>
              <a:rPr lang="zh-CN" altLang="zh-CN" dirty="0"/>
              <a:t>用户之间的</a:t>
            </a:r>
            <a:r>
              <a:rPr lang="zh-CN" altLang="en-US" dirty="0"/>
              <a:t>影响关系</a:t>
            </a:r>
            <a:r>
              <a:rPr lang="zh-CN" altLang="zh-CN" dirty="0"/>
              <a:t>很难进行面对面的衡量</a:t>
            </a:r>
            <a:r>
              <a:rPr lang="zh-CN" altLang="en-US" dirty="0"/>
              <a:t>，大多数情况下只能通过用户之间的交互行为来判断，因此需要有方案来评估网络用户间的影响关系</a:t>
            </a:r>
            <a:endParaRPr lang="en-US" altLang="zh-CN" dirty="0"/>
          </a:p>
          <a:p>
            <a:pPr>
              <a:lnSpc>
                <a:spcPct val="200000"/>
              </a:lnSpc>
            </a:pPr>
            <a:endParaRPr lang="en-US" altLang="zh-CN" dirty="0">
              <a:latin typeface="+mn-ea"/>
            </a:endParaRPr>
          </a:p>
        </p:txBody>
      </p:sp>
      <p:pic>
        <p:nvPicPr>
          <p:cNvPr id="17" name="图片 16">
            <a:extLst>
              <a:ext uri="{FF2B5EF4-FFF2-40B4-BE49-F238E27FC236}">
                <a16:creationId xmlns:a16="http://schemas.microsoft.com/office/drawing/2014/main" id="{60112F0D-ED02-4DBA-A951-30892F071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9125" y="876533"/>
            <a:ext cx="3432138" cy="1742882"/>
          </a:xfrm>
          <a:prstGeom prst="rect">
            <a:avLst/>
          </a:prstGeom>
        </p:spPr>
      </p:pic>
      <p:pic>
        <p:nvPicPr>
          <p:cNvPr id="19" name="图片 18">
            <a:extLst>
              <a:ext uri="{FF2B5EF4-FFF2-40B4-BE49-F238E27FC236}">
                <a16:creationId xmlns:a16="http://schemas.microsoft.com/office/drawing/2014/main" id="{7077DE0E-E6B4-4BEE-A80D-37DD237BB4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9125" y="2775560"/>
            <a:ext cx="3408544" cy="2272362"/>
          </a:xfrm>
          <a:prstGeom prst="rect">
            <a:avLst/>
          </a:prstGeom>
        </p:spPr>
      </p:pic>
    </p:spTree>
    <p:extLst>
      <p:ext uri="{BB962C8B-B14F-4D97-AF65-F5344CB8AC3E}">
        <p14:creationId xmlns:p14="http://schemas.microsoft.com/office/powerpoint/2010/main" val="147655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用户的影响关系</a:t>
            </a:r>
          </a:p>
        </p:txBody>
      </p:sp>
      <p:grpSp>
        <p:nvGrpSpPr>
          <p:cNvPr id="2" name="组合 1">
            <a:extLst>
              <a:ext uri="{FF2B5EF4-FFF2-40B4-BE49-F238E27FC236}">
                <a16:creationId xmlns:a16="http://schemas.microsoft.com/office/drawing/2014/main" id="{2AB118A8-E5CC-0549-BC71-09005398DE46}"/>
              </a:ext>
            </a:extLst>
          </p:cNvPr>
          <p:cNvGrpSpPr/>
          <p:nvPr/>
        </p:nvGrpSpPr>
        <p:grpSpPr>
          <a:xfrm>
            <a:off x="1216740" y="2446854"/>
            <a:ext cx="1832138" cy="1123915"/>
            <a:chOff x="678705" y="2472058"/>
            <a:chExt cx="1553790" cy="954825"/>
          </a:xfrm>
          <a:solidFill>
            <a:schemeClr val="accent5">
              <a:lumMod val="75000"/>
            </a:schemeClr>
          </a:solidFill>
        </p:grpSpPr>
        <p:pic>
          <p:nvPicPr>
            <p:cNvPr id="6" name="图形 5">
              <a:extLst>
                <a:ext uri="{FF2B5EF4-FFF2-40B4-BE49-F238E27FC236}">
                  <a16:creationId xmlns:a16="http://schemas.microsoft.com/office/drawing/2014/main" id="{477F0A6A-89AD-1642-84D3-A83B434B2A39}"/>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35995" y="2792579"/>
              <a:ext cx="622300" cy="622300"/>
            </a:xfrm>
            <a:prstGeom prst="rect">
              <a:avLst/>
            </a:prstGeom>
          </p:spPr>
        </p:pic>
        <p:pic>
          <p:nvPicPr>
            <p:cNvPr id="8" name="图形 7">
              <a:extLst>
                <a:ext uri="{FF2B5EF4-FFF2-40B4-BE49-F238E27FC236}">
                  <a16:creationId xmlns:a16="http://schemas.microsoft.com/office/drawing/2014/main" id="{7A77A996-80B9-EF4E-9BDD-609E7482070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7833" y="2804583"/>
              <a:ext cx="622300" cy="622300"/>
            </a:xfrm>
            <a:prstGeom prst="rect">
              <a:avLst/>
            </a:prstGeom>
          </p:spPr>
        </p:pic>
        <p:pic>
          <p:nvPicPr>
            <p:cNvPr id="10" name="图形 9">
              <a:extLst>
                <a:ext uri="{FF2B5EF4-FFF2-40B4-BE49-F238E27FC236}">
                  <a16:creationId xmlns:a16="http://schemas.microsoft.com/office/drawing/2014/main" id="{54C9FFF8-8E26-3E44-88A6-63C813E0AD6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6245" y="2472058"/>
              <a:ext cx="366250" cy="366250"/>
            </a:xfrm>
            <a:prstGeom prst="rect">
              <a:avLst/>
            </a:prstGeom>
          </p:spPr>
        </p:pic>
        <p:pic>
          <p:nvPicPr>
            <p:cNvPr id="11" name="图形 10">
              <a:extLst>
                <a:ext uri="{FF2B5EF4-FFF2-40B4-BE49-F238E27FC236}">
                  <a16:creationId xmlns:a16="http://schemas.microsoft.com/office/drawing/2014/main" id="{C8D5AFF0-65BA-1049-91B6-0BCA9A10AF7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678705" y="2505657"/>
              <a:ext cx="378254" cy="378254"/>
            </a:xfrm>
            <a:prstGeom prst="rect">
              <a:avLst/>
            </a:prstGeom>
          </p:spPr>
        </p:pic>
      </p:grpSp>
      <p:grpSp>
        <p:nvGrpSpPr>
          <p:cNvPr id="7" name="组合 6">
            <a:extLst>
              <a:ext uri="{FF2B5EF4-FFF2-40B4-BE49-F238E27FC236}">
                <a16:creationId xmlns:a16="http://schemas.microsoft.com/office/drawing/2014/main" id="{DD880F9F-7EA6-C340-BDFB-19C9C3237610}"/>
              </a:ext>
            </a:extLst>
          </p:cNvPr>
          <p:cNvGrpSpPr/>
          <p:nvPr/>
        </p:nvGrpSpPr>
        <p:grpSpPr>
          <a:xfrm>
            <a:off x="3799925" y="3570769"/>
            <a:ext cx="1544149" cy="1481762"/>
            <a:chOff x="3683922" y="3533621"/>
            <a:chExt cx="1504467" cy="1424726"/>
          </a:xfrm>
          <a:solidFill>
            <a:schemeClr val="bg2">
              <a:lumMod val="25000"/>
            </a:schemeClr>
          </a:solidFill>
        </p:grpSpPr>
        <p:grpSp>
          <p:nvGrpSpPr>
            <p:cNvPr id="22" name="组合 21">
              <a:extLst>
                <a:ext uri="{FF2B5EF4-FFF2-40B4-BE49-F238E27FC236}">
                  <a16:creationId xmlns:a16="http://schemas.microsoft.com/office/drawing/2014/main" id="{186ADA6E-F90B-4944-9684-EC1DA47AFADA}"/>
                </a:ext>
              </a:extLst>
            </p:cNvPr>
            <p:cNvGrpSpPr/>
            <p:nvPr/>
          </p:nvGrpSpPr>
          <p:grpSpPr>
            <a:xfrm>
              <a:off x="3683922" y="3917950"/>
              <a:ext cx="1435443" cy="1040397"/>
              <a:chOff x="4007810" y="2820996"/>
              <a:chExt cx="1132398" cy="887487"/>
            </a:xfrm>
            <a:grpFill/>
          </p:grpSpPr>
          <p:pic>
            <p:nvPicPr>
              <p:cNvPr id="18" name="图形 17">
                <a:extLst>
                  <a:ext uri="{FF2B5EF4-FFF2-40B4-BE49-F238E27FC236}">
                    <a16:creationId xmlns:a16="http://schemas.microsoft.com/office/drawing/2014/main" id="{B2253EDA-62BE-AB4B-A4C6-EF83F1962A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007810" y="2871899"/>
                <a:ext cx="684184" cy="684184"/>
              </a:xfrm>
              <a:prstGeom prst="rect">
                <a:avLst/>
              </a:prstGeom>
            </p:spPr>
          </p:pic>
          <p:pic>
            <p:nvPicPr>
              <p:cNvPr id="19" name="图形 18">
                <a:extLst>
                  <a:ext uri="{FF2B5EF4-FFF2-40B4-BE49-F238E27FC236}">
                    <a16:creationId xmlns:a16="http://schemas.microsoft.com/office/drawing/2014/main" id="{237A9DA8-1CC2-CD4A-9FE0-56D2B085AC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60210" y="3024299"/>
                <a:ext cx="684184" cy="684184"/>
              </a:xfrm>
              <a:prstGeom prst="rect">
                <a:avLst/>
              </a:prstGeom>
            </p:spPr>
          </p:pic>
          <p:pic>
            <p:nvPicPr>
              <p:cNvPr id="20" name="图形 19">
                <a:extLst>
                  <a:ext uri="{FF2B5EF4-FFF2-40B4-BE49-F238E27FC236}">
                    <a16:creationId xmlns:a16="http://schemas.microsoft.com/office/drawing/2014/main" id="{99ECF53E-B936-F64A-9D25-6A61396CDC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56024" y="2820996"/>
                <a:ext cx="684184" cy="684184"/>
              </a:xfrm>
              <a:prstGeom prst="rect">
                <a:avLst/>
              </a:prstGeom>
            </p:spPr>
          </p:pic>
        </p:grpSp>
        <p:pic>
          <p:nvPicPr>
            <p:cNvPr id="17" name="图形 16">
              <a:extLst>
                <a:ext uri="{FF2B5EF4-FFF2-40B4-BE49-F238E27FC236}">
                  <a16:creationId xmlns:a16="http://schemas.microsoft.com/office/drawing/2014/main" id="{B0A52135-FD98-0B48-BBDE-237BFCF35B1E}"/>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44387" y="3533621"/>
              <a:ext cx="444002" cy="444002"/>
            </a:xfrm>
            <a:prstGeom prst="rect">
              <a:avLst/>
            </a:prstGeom>
          </p:spPr>
        </p:pic>
      </p:grpSp>
      <p:grpSp>
        <p:nvGrpSpPr>
          <p:cNvPr id="3" name="组合 2">
            <a:extLst>
              <a:ext uri="{FF2B5EF4-FFF2-40B4-BE49-F238E27FC236}">
                <a16:creationId xmlns:a16="http://schemas.microsoft.com/office/drawing/2014/main" id="{C45842AF-462B-344A-BC41-7C8ADA683E61}"/>
              </a:ext>
            </a:extLst>
          </p:cNvPr>
          <p:cNvGrpSpPr/>
          <p:nvPr/>
        </p:nvGrpSpPr>
        <p:grpSpPr>
          <a:xfrm>
            <a:off x="6095122" y="2642646"/>
            <a:ext cx="1205330" cy="913993"/>
            <a:chOff x="7138275" y="2339541"/>
            <a:chExt cx="1304520" cy="906075"/>
          </a:xfrm>
          <a:solidFill>
            <a:schemeClr val="accent6">
              <a:lumMod val="75000"/>
            </a:schemeClr>
          </a:solidFill>
        </p:grpSpPr>
        <p:pic>
          <p:nvPicPr>
            <p:cNvPr id="24" name="图形 23">
              <a:extLst>
                <a:ext uri="{FF2B5EF4-FFF2-40B4-BE49-F238E27FC236}">
                  <a16:creationId xmlns:a16="http://schemas.microsoft.com/office/drawing/2014/main" id="{37607F1E-09C6-D343-AC94-B3250C0870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138275" y="2339541"/>
              <a:ext cx="906075" cy="906075"/>
            </a:xfrm>
            <a:prstGeom prst="rect">
              <a:avLst/>
            </a:prstGeom>
          </p:spPr>
        </p:pic>
        <p:pic>
          <p:nvPicPr>
            <p:cNvPr id="14" name="图形 13">
              <a:extLst>
                <a:ext uri="{FF2B5EF4-FFF2-40B4-BE49-F238E27FC236}">
                  <a16:creationId xmlns:a16="http://schemas.microsoft.com/office/drawing/2014/main" id="{8E5CF0B5-AC5A-504A-AFEE-D25E151EE647}"/>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973365" y="2468569"/>
              <a:ext cx="469430" cy="469430"/>
            </a:xfrm>
            <a:prstGeom prst="rect">
              <a:avLst/>
            </a:prstGeom>
          </p:spPr>
        </p:pic>
      </p:grpSp>
      <p:sp>
        <p:nvSpPr>
          <p:cNvPr id="15" name="左右箭头 14">
            <a:extLst>
              <a:ext uri="{FF2B5EF4-FFF2-40B4-BE49-F238E27FC236}">
                <a16:creationId xmlns:a16="http://schemas.microsoft.com/office/drawing/2014/main" id="{98B066D4-0FFC-6543-8701-30D9DEED6127}"/>
              </a:ext>
            </a:extLst>
          </p:cNvPr>
          <p:cNvSpPr/>
          <p:nvPr/>
        </p:nvSpPr>
        <p:spPr>
          <a:xfrm>
            <a:off x="3190134" y="3031520"/>
            <a:ext cx="2558326" cy="168880"/>
          </a:xfrm>
          <a:prstGeom prst="leftRightArrow">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左右箭头 15">
            <a:extLst>
              <a:ext uri="{FF2B5EF4-FFF2-40B4-BE49-F238E27FC236}">
                <a16:creationId xmlns:a16="http://schemas.microsoft.com/office/drawing/2014/main" id="{53627BCF-B57A-B549-8495-8AD2252AD321}"/>
              </a:ext>
            </a:extLst>
          </p:cNvPr>
          <p:cNvSpPr/>
          <p:nvPr/>
        </p:nvSpPr>
        <p:spPr>
          <a:xfrm rot="19665580">
            <a:off x="5024154" y="3964581"/>
            <a:ext cx="1256214" cy="172632"/>
          </a:xfrm>
          <a:prstGeom prst="leftRightArrow">
            <a:avLst/>
          </a:prstGeom>
          <a:solidFill>
            <a:schemeClr val="accent6">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左右箭头 20">
            <a:extLst>
              <a:ext uri="{FF2B5EF4-FFF2-40B4-BE49-F238E27FC236}">
                <a16:creationId xmlns:a16="http://schemas.microsoft.com/office/drawing/2014/main" id="{39550CD0-7BD8-984D-811F-C92A890C7597}"/>
              </a:ext>
            </a:extLst>
          </p:cNvPr>
          <p:cNvSpPr/>
          <p:nvPr/>
        </p:nvSpPr>
        <p:spPr>
          <a:xfrm rot="1884015">
            <a:off x="2632359" y="4014206"/>
            <a:ext cx="1362928" cy="140235"/>
          </a:xfrm>
          <a:prstGeom prst="leftRightArrow">
            <a:avLst/>
          </a:prstGeom>
          <a:solidFill>
            <a:schemeClr val="bg2">
              <a:lumMod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A7C41FAD-8F93-4B4D-8F8E-775FE6ABDC49}"/>
              </a:ext>
            </a:extLst>
          </p:cNvPr>
          <p:cNvSpPr txBox="1"/>
          <p:nvPr/>
        </p:nvSpPr>
        <p:spPr>
          <a:xfrm>
            <a:off x="852805" y="1224467"/>
            <a:ext cx="5642264" cy="864467"/>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 用户之间互相影响力会影响各自的</a:t>
            </a:r>
            <a:r>
              <a:rPr lang="zh-CN" altLang="en" dirty="0">
                <a:latin typeface="+mn-ea"/>
              </a:rPr>
              <a:t>意见</a:t>
            </a:r>
            <a:r>
              <a:rPr lang="en" altLang="zh-CN" dirty="0">
                <a:latin typeface="+mn-ea"/>
              </a:rPr>
              <a:t> </a:t>
            </a:r>
            <a:endParaRPr lang="en-US" altLang="zh-CN" dirty="0">
              <a:latin typeface="+mn-ea"/>
            </a:endParaRPr>
          </a:p>
          <a:p>
            <a:pPr>
              <a:lnSpc>
                <a:spcPct val="200000"/>
              </a:lnSpc>
            </a:pPr>
            <a:r>
              <a:rPr lang="en" altLang="zh-CN" dirty="0">
                <a:latin typeface="+mn-ea"/>
              </a:rPr>
              <a:t>2. </a:t>
            </a:r>
            <a:r>
              <a:rPr lang="zh-CN" altLang="en-US" dirty="0">
                <a:latin typeface="+mn-ea"/>
              </a:rPr>
              <a:t>用户潜在</a:t>
            </a:r>
            <a:r>
              <a:rPr lang="zh-CN" altLang="en" dirty="0">
                <a:latin typeface="+mn-ea"/>
              </a:rPr>
              <a:t>意见</a:t>
            </a:r>
            <a:r>
              <a:rPr lang="zh-CN" altLang="en-US" dirty="0">
                <a:latin typeface="+mn-ea"/>
              </a:rPr>
              <a:t>影响用户行为。</a:t>
            </a:r>
          </a:p>
        </p:txBody>
      </p:sp>
    </p:spTree>
    <p:extLst>
      <p:ext uri="{BB962C8B-B14F-4D97-AF65-F5344CB8AC3E}">
        <p14:creationId xmlns:p14="http://schemas.microsoft.com/office/powerpoint/2010/main" val="12168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应用领域</a:t>
            </a:r>
          </a:p>
        </p:txBody>
      </p:sp>
      <p:sp>
        <p:nvSpPr>
          <p:cNvPr id="2" name="文本框 1">
            <a:extLst>
              <a:ext uri="{FF2B5EF4-FFF2-40B4-BE49-F238E27FC236}">
                <a16:creationId xmlns:a16="http://schemas.microsoft.com/office/drawing/2014/main" id="{55785A04-3BA3-49EF-ACFE-69E27A51D85A}"/>
              </a:ext>
            </a:extLst>
          </p:cNvPr>
          <p:cNvSpPr txBox="1"/>
          <p:nvPr/>
        </p:nvSpPr>
        <p:spPr>
          <a:xfrm>
            <a:off x="463994" y="923011"/>
            <a:ext cx="7838342" cy="3355021"/>
          </a:xfrm>
          <a:prstGeom prst="rect">
            <a:avLst/>
          </a:prstGeom>
          <a:noFill/>
        </p:spPr>
        <p:txBody>
          <a:bodyPr wrap="square" rtlCol="0">
            <a:spAutoFit/>
          </a:bodyPr>
          <a:lstStyle/>
          <a:p>
            <a:pPr>
              <a:lnSpc>
                <a:spcPct val="200000"/>
              </a:lnSpc>
            </a:pPr>
            <a:r>
              <a:rPr lang="zh-CN" altLang="en-US" dirty="0">
                <a:latin typeface="+mn-ea"/>
              </a:rPr>
              <a:t>用户间影响关系挖掘的潜在应用场景：</a:t>
            </a:r>
            <a:endParaRPr lang="en-US" altLang="zh-CN" dirty="0">
              <a:latin typeface="+mn-ea"/>
            </a:endParaRPr>
          </a:p>
          <a:p>
            <a:pPr>
              <a:lnSpc>
                <a:spcPct val="200000"/>
              </a:lnSpc>
            </a:pPr>
            <a:r>
              <a:rPr lang="en-US" altLang="zh-CN" dirty="0">
                <a:latin typeface="+mn-ea"/>
              </a:rPr>
              <a:t>1</a:t>
            </a:r>
            <a:r>
              <a:rPr lang="zh-CN" altLang="en-US" dirty="0">
                <a:latin typeface="+mn-ea"/>
              </a:rPr>
              <a:t>、</a:t>
            </a:r>
            <a:r>
              <a:rPr lang="zh-CN" altLang="en-US" dirty="0">
                <a:solidFill>
                  <a:srgbClr val="0070C0"/>
                </a:solidFill>
                <a:latin typeface="+mn-ea"/>
              </a:rPr>
              <a:t>遏制</a:t>
            </a:r>
            <a:r>
              <a:rPr lang="zh-CN" altLang="en-US" dirty="0">
                <a:solidFill>
                  <a:srgbClr val="0070C0"/>
                </a:solidFill>
              </a:rPr>
              <a:t>社交网络中</a:t>
            </a:r>
            <a:r>
              <a:rPr lang="zh-CN" altLang="zh-CN" dirty="0">
                <a:solidFill>
                  <a:srgbClr val="0070C0"/>
                </a:solidFill>
              </a:rPr>
              <a:t>虚假消息的传播</a:t>
            </a:r>
            <a:r>
              <a:rPr lang="zh-CN" altLang="en-US" dirty="0"/>
              <a:t>。</a:t>
            </a:r>
            <a:r>
              <a:rPr lang="zh-CN" altLang="zh-CN" dirty="0">
                <a:latin typeface="+mn-ea"/>
              </a:rPr>
              <a:t>社交网络的不断发展</a:t>
            </a:r>
            <a:r>
              <a:rPr lang="zh-CN" altLang="en-US" dirty="0">
                <a:latin typeface="+mn-ea"/>
              </a:rPr>
              <a:t>为</a:t>
            </a:r>
            <a:r>
              <a:rPr lang="zh-CN" altLang="zh-CN" dirty="0">
                <a:latin typeface="+mn-ea"/>
              </a:rPr>
              <a:t>虚假消息传播提供了便利途径</a:t>
            </a:r>
            <a:r>
              <a:rPr lang="zh-CN" altLang="zh-CN" dirty="0"/>
              <a:t>，需要</a:t>
            </a:r>
            <a:r>
              <a:rPr lang="zh-CN" altLang="en-US" dirty="0"/>
              <a:t>利用用户间的影响关系来判断</a:t>
            </a:r>
            <a:r>
              <a:rPr lang="zh-CN" altLang="zh-CN" dirty="0"/>
              <a:t>虚假消息的传播</a:t>
            </a:r>
            <a:r>
              <a:rPr lang="zh-CN" altLang="en-US" dirty="0"/>
              <a:t>路径，同时</a:t>
            </a:r>
            <a:r>
              <a:rPr lang="zh-CN" altLang="zh-CN" dirty="0"/>
              <a:t>利用网络中意见领袖的积极作用</a:t>
            </a:r>
            <a:r>
              <a:rPr lang="zh-CN" altLang="en-US" dirty="0"/>
              <a:t>，</a:t>
            </a:r>
            <a:r>
              <a:rPr lang="zh-CN" altLang="zh-CN" dirty="0"/>
              <a:t>引导社交网络朝着文明和谐的方向发展</a:t>
            </a:r>
            <a:endParaRPr lang="en-US" altLang="zh-CN" dirty="0"/>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搭建更精准的社交网站推荐系统</a:t>
            </a:r>
            <a:r>
              <a:rPr lang="zh-CN" altLang="en-US" dirty="0">
                <a:latin typeface="+mn-ea"/>
                <a:sym typeface="黑体" panose="02010609060101010101" pitchFamily="49" charset="-122"/>
              </a:rPr>
              <a:t>。根据用户间的影响关系完成更精确的好友，商品，内容的推荐，提高社交网站的服务质量</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帮助社交网站更好的了解自己的用户结构，同时若将网站看作是一个超级节点，也可以用来衡量自身对用户的影响力</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2975759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
        <p:nvSpPr>
          <p:cNvPr id="6"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248013" y="2248584"/>
            <a:ext cx="66479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基于态度和主题分析的意见挖掘</a:t>
            </a:r>
          </a:p>
        </p:txBody>
      </p:sp>
    </p:spTree>
    <p:extLst>
      <p:ext uri="{BB962C8B-B14F-4D97-AF65-F5344CB8AC3E}">
        <p14:creationId xmlns:p14="http://schemas.microsoft.com/office/powerpoint/2010/main" val="2389878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4A06PWBG">
  <a:themeElements>
    <a:clrScheme name="自定义 115">
      <a:dk1>
        <a:srgbClr val="3D3F41"/>
      </a:dk1>
      <a:lt1>
        <a:srgbClr val="FFFFFF"/>
      </a:lt1>
      <a:dk2>
        <a:srgbClr val="3D3F41"/>
      </a:dk2>
      <a:lt2>
        <a:srgbClr val="EFE9D9"/>
      </a:lt2>
      <a:accent1>
        <a:srgbClr val="4F5A71"/>
      </a:accent1>
      <a:accent2>
        <a:srgbClr val="6A8F94"/>
      </a:accent2>
      <a:accent3>
        <a:srgbClr val="4E6363"/>
      </a:accent3>
      <a:accent4>
        <a:srgbClr val="8B695B"/>
      </a:accent4>
      <a:accent5>
        <a:srgbClr val="B2C6D2"/>
      </a:accent5>
      <a:accent6>
        <a:srgbClr val="6C9C16"/>
      </a:accent6>
      <a:hlink>
        <a:srgbClr val="00B0F0"/>
      </a:hlink>
      <a:folHlink>
        <a:srgbClr val="AFB2B4"/>
      </a:folHlink>
    </a:clrScheme>
    <a:fontScheme name="自定义 7">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8135</TotalTime>
  <Words>4780</Words>
  <Application>Microsoft Office PowerPoint</Application>
  <PresentationFormat>全屏显示(16:9)</PresentationFormat>
  <Paragraphs>387</Paragraphs>
  <Slides>40</Slides>
  <Notes>40</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2" baseType="lpstr">
      <vt:lpstr>宋体</vt:lpstr>
      <vt:lpstr>微软雅黑</vt:lpstr>
      <vt:lpstr>微软雅黑 Light</vt:lpstr>
      <vt:lpstr>Arial</vt:lpstr>
      <vt:lpstr>Calibri</vt:lpstr>
      <vt:lpstr>Calibri Light</vt:lpstr>
      <vt:lpstr>Cambria Math</vt:lpstr>
      <vt:lpstr>Times New Roman</vt:lpstr>
      <vt:lpstr>千图网海量PPT模板www.58pic.com​​​</vt:lpstr>
      <vt:lpstr>A000120141114A06PWBG</vt:lpstr>
      <vt:lpstr>Visio.Drawing.15</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朱 俊杰</cp:lastModifiedBy>
  <cp:revision>1036</cp:revision>
  <dcterms:created xsi:type="dcterms:W3CDTF">2017-06-30T01:20:51Z</dcterms:created>
  <dcterms:modified xsi:type="dcterms:W3CDTF">2021-11-28T09:07:04Z</dcterms:modified>
</cp:coreProperties>
</file>